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259" r:id="rId2"/>
    <p:sldId id="261" r:id="rId3"/>
    <p:sldId id="281" r:id="rId4"/>
    <p:sldId id="282" r:id="rId5"/>
    <p:sldId id="283" r:id="rId6"/>
    <p:sldId id="378" r:id="rId7"/>
    <p:sldId id="284" r:id="rId8"/>
    <p:sldId id="262" r:id="rId9"/>
    <p:sldId id="287" r:id="rId10"/>
    <p:sldId id="286" r:id="rId11"/>
    <p:sldId id="267" r:id="rId12"/>
    <p:sldId id="355" r:id="rId13"/>
    <p:sldId id="379" r:id="rId14"/>
    <p:sldId id="268" r:id="rId15"/>
    <p:sldId id="269" r:id="rId16"/>
    <p:sldId id="270" r:id="rId17"/>
    <p:sldId id="272" r:id="rId18"/>
    <p:sldId id="274" r:id="rId19"/>
    <p:sldId id="275" r:id="rId20"/>
    <p:sldId id="356" r:id="rId21"/>
    <p:sldId id="380" r:id="rId22"/>
    <p:sldId id="276" r:id="rId23"/>
    <p:sldId id="277" r:id="rId24"/>
    <p:sldId id="278" r:id="rId25"/>
    <p:sldId id="288" r:id="rId26"/>
    <p:sldId id="357" r:id="rId27"/>
    <p:sldId id="289" r:id="rId28"/>
    <p:sldId id="358" r:id="rId29"/>
    <p:sldId id="381" r:id="rId30"/>
    <p:sldId id="290" r:id="rId31"/>
    <p:sldId id="291" r:id="rId32"/>
    <p:sldId id="292" r:id="rId33"/>
    <p:sldId id="293" r:id="rId34"/>
    <p:sldId id="294" r:id="rId35"/>
    <p:sldId id="359" r:id="rId36"/>
    <p:sldId id="360" r:id="rId37"/>
    <p:sldId id="361" r:id="rId38"/>
    <p:sldId id="35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2"/>
            <p14:sldId id="283"/>
            <p14:sldId id="378"/>
            <p14:sldId id="284"/>
            <p14:sldId id="262"/>
            <p14:sldId id="287"/>
          </p14:sldIdLst>
        </p14:section>
        <p14:section name="Topic 1" id="{6D9936A3-3945-4757-BC8B-B5C252D8E036}">
          <p14:sldIdLst>
            <p14:sldId id="286"/>
            <p14:sldId id="267"/>
          </p14:sldIdLst>
        </p14:section>
        <p14:section name="Sample Slides for Visuals" id="{BAB3A466-96C9-4230-9978-795378D75699}">
          <p14:sldIdLst>
            <p14:sldId id="355"/>
            <p14:sldId id="379"/>
            <p14:sldId id="268"/>
            <p14:sldId id="269"/>
            <p14:sldId id="270"/>
          </p14:sldIdLst>
        </p14:section>
        <p14:section name="Case Study" id="{8C0305C9-B152-4FBA-A789-FE1976D53990}">
          <p14:sldIdLst>
            <p14:sldId id="272"/>
            <p14:sldId id="274"/>
          </p14:sldIdLst>
        </p14:section>
        <p14:section name="Conclusion and Summary" id="{790CEF5B-569A-4C2F-BED5-750B08C0E5AD}">
          <p14:sldIdLst>
            <p14:sldId id="275"/>
            <p14:sldId id="356"/>
            <p14:sldId id="380"/>
            <p14:sldId id="276"/>
            <p14:sldId id="277"/>
          </p14:sldIdLst>
        </p14:section>
        <p14:section name="Appendix" id="{3F78B471-41DA-46F2-A8E4-97E471896AB3}">
          <p14:sldIdLst>
            <p14:sldId id="278"/>
            <p14:sldId id="288"/>
            <p14:sldId id="357"/>
            <p14:sldId id="289"/>
            <p14:sldId id="358"/>
            <p14:sldId id="381"/>
            <p14:sldId id="290"/>
            <p14:sldId id="291"/>
            <p14:sldId id="292"/>
            <p14:sldId id="293"/>
            <p14:sldId id="294"/>
            <p14:sldId id="359"/>
            <p14:sldId id="360"/>
            <p14:sldId id="361"/>
            <p14:sldId id="35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p:scale>
          <a:sx n="67" d="100"/>
          <a:sy n="67" d="100"/>
        </p:scale>
        <p:origin x="-1542" y="-7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12/15/2019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63550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12/15/2019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05959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15</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16</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case study or</a:t>
            </a:r>
            <a:r>
              <a:rPr lang="en-US" baseline="0" dirty="0" smtClean="0"/>
              <a:t> class simulation to encourage discussion and apply lessons.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22</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23</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3011" name="Rectangle 25"/>
          <p:cNvSpPr>
            <a:spLocks noGrp="1" noChangeArrowheads="1"/>
          </p:cNvSpPr>
          <p:nvPr>
            <p:ph type="ftr" sz="quarter" idx="4"/>
          </p:nvPr>
        </p:nvSpPr>
        <p:spPr>
          <a:noFill/>
        </p:spPr>
        <p:txBody>
          <a:bodyPr/>
          <a:lstStyle/>
          <a:p>
            <a:r>
              <a:rPr lang="en-US" dirty="0" smtClean="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24</a:t>
            </a:fld>
            <a:endParaRPr lang="en-US"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en-US" dirty="0" smtClean="0"/>
              <a:t>Is your presentation as crisp as possible? Consider moving extra content to the appendix.</a:t>
            </a:r>
          </a:p>
          <a:p>
            <a:r>
              <a:rPr lang="en-US" dirty="0" smtClean="0"/>
              <a:t>Use appendix slides to store content that you might want to refer to during the Question slide or that may be useful for attendees to investigate deeper in the future.</a:t>
            </a:r>
          </a:p>
          <a:p>
            <a:pPr>
              <a:buFontTx/>
              <a:buNone/>
            </a:pP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125608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12/15/2019</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12/15/2019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12/15/2019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hyperlink" Target="mailto:Msc.sajjad@yahoo.com"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17"/>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27579" y="332656"/>
            <a:ext cx="1420495" cy="1200785"/>
          </a:xfrm>
          <a:prstGeom prst="rect">
            <a:avLst/>
          </a:prstGeom>
          <a:noFill/>
        </p:spPr>
      </p:pic>
      <p:sp>
        <p:nvSpPr>
          <p:cNvPr id="9" name="Rectangle 8"/>
          <p:cNvSpPr/>
          <p:nvPr/>
        </p:nvSpPr>
        <p:spPr>
          <a:xfrm>
            <a:off x="6874847" y="1624859"/>
            <a:ext cx="1925960" cy="1477328"/>
          </a:xfrm>
          <a:prstGeom prst="rect">
            <a:avLst/>
          </a:prstGeom>
        </p:spPr>
        <p:txBody>
          <a:bodyPr wrap="square">
            <a:spAutoFit/>
          </a:bodyPr>
          <a:lstStyle/>
          <a:p>
            <a:r>
              <a:rPr lang="ar-EG" b="1" dirty="0"/>
              <a:t>جامعـــــــــــــــــة ديالى                                                                                        </a:t>
            </a:r>
            <a:endParaRPr lang="en-US" b="1" dirty="0"/>
          </a:p>
        </p:txBody>
      </p:sp>
      <p:sp>
        <p:nvSpPr>
          <p:cNvPr id="10" name="مربع نص 7"/>
          <p:cNvSpPr txBox="1"/>
          <p:nvPr/>
        </p:nvSpPr>
        <p:spPr>
          <a:xfrm>
            <a:off x="1331640" y="249616"/>
            <a:ext cx="2495187" cy="137524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a:lnSpc>
                <a:spcPct val="115000"/>
              </a:lnSpc>
              <a:spcAft>
                <a:spcPts val="1000"/>
              </a:spcAft>
            </a:pPr>
            <a:r>
              <a:rPr lang="ar-SA" sz="2000" b="1" dirty="0">
                <a:effectLst/>
                <a:ea typeface="Calibri"/>
                <a:cs typeface="Arial"/>
              </a:rPr>
              <a:t>قسم الادارة العامة</a:t>
            </a:r>
            <a:r>
              <a:rPr lang="en-US" sz="2000" b="1" dirty="0">
                <a:effectLst/>
                <a:ea typeface="Calibri"/>
                <a:cs typeface="Arial"/>
              </a:rPr>
              <a:t>     </a:t>
            </a:r>
            <a:endParaRPr lang="en-US" sz="1600" dirty="0">
              <a:effectLst/>
              <a:ea typeface="Calibri"/>
              <a:cs typeface="Arial"/>
            </a:endParaRPr>
          </a:p>
          <a:p>
            <a:pPr algn="r">
              <a:lnSpc>
                <a:spcPct val="115000"/>
              </a:lnSpc>
              <a:spcAft>
                <a:spcPts val="1000"/>
              </a:spcAft>
            </a:pPr>
            <a:r>
              <a:rPr lang="ar-SA" sz="2000" b="1" dirty="0">
                <a:effectLst/>
                <a:ea typeface="Calibri"/>
                <a:cs typeface="Arial"/>
              </a:rPr>
              <a:t>كلية الادارة والاقتصاد </a:t>
            </a:r>
            <a:endParaRPr lang="en-US" sz="1600" dirty="0">
              <a:effectLst/>
              <a:ea typeface="Calibri"/>
              <a:cs typeface="Arial"/>
            </a:endParaRPr>
          </a:p>
          <a:p>
            <a:pPr algn="r">
              <a:lnSpc>
                <a:spcPct val="115000"/>
              </a:lnSpc>
              <a:spcAft>
                <a:spcPts val="1000"/>
              </a:spcAft>
            </a:pPr>
            <a:r>
              <a:rPr lang="ar-SA" sz="2000" b="1" dirty="0" smtClean="0">
                <a:effectLst/>
                <a:ea typeface="Calibri"/>
                <a:cs typeface="Arial"/>
              </a:rPr>
              <a:t>المادة:ا</a:t>
            </a:r>
            <a:r>
              <a:rPr lang="ar-EG" sz="2000" b="1" dirty="0">
                <a:ea typeface="Calibri"/>
                <a:cs typeface="Arial"/>
              </a:rPr>
              <a:t>ل</a:t>
            </a:r>
            <a:r>
              <a:rPr lang="ar-EG" sz="2000" b="1" dirty="0" smtClean="0">
                <a:ea typeface="Calibri"/>
                <a:cs typeface="Arial"/>
              </a:rPr>
              <a:t>سلوك التنظيمي </a:t>
            </a:r>
            <a:endParaRPr lang="en-US" sz="1600" dirty="0">
              <a:effectLst/>
              <a:ea typeface="Calibri"/>
              <a:cs typeface="Arial"/>
            </a:endParaRPr>
          </a:p>
        </p:txBody>
      </p:sp>
      <p:sp>
        <p:nvSpPr>
          <p:cNvPr id="11" name="Rectangle 10"/>
          <p:cNvSpPr/>
          <p:nvPr/>
        </p:nvSpPr>
        <p:spPr>
          <a:xfrm>
            <a:off x="1475656" y="2132855"/>
            <a:ext cx="6514807" cy="2431435"/>
          </a:xfrm>
          <a:prstGeom prst="rect">
            <a:avLst/>
          </a:prstGeom>
        </p:spPr>
        <p:txBody>
          <a:bodyPr wrap="square">
            <a:spAutoFit/>
          </a:bodyPr>
          <a:lstStyle/>
          <a:p>
            <a:pPr algn="ctr"/>
            <a:r>
              <a:rPr lang="ar-EG" sz="4800" dirty="0" smtClean="0">
                <a:cs typeface="PT Bold Heading" pitchFamily="2" charset="-78"/>
              </a:rPr>
              <a:t>  </a:t>
            </a:r>
            <a:r>
              <a:rPr lang="ar-EG" sz="4800" dirty="0">
                <a:cs typeface="PT Bold Heading" pitchFamily="2" charset="-78"/>
              </a:rPr>
              <a:t>	</a:t>
            </a:r>
            <a:r>
              <a:rPr lang="ar-EG" sz="4800" dirty="0" smtClean="0">
                <a:cs typeface="PT Bold Heading" pitchFamily="2" charset="-78"/>
              </a:rPr>
              <a:t>السلوك التنظيمي</a:t>
            </a:r>
            <a:r>
              <a:rPr lang="en-US" sz="4800" dirty="0" smtClean="0">
                <a:cs typeface="PT Bold Heading" pitchFamily="2" charset="-78"/>
              </a:rPr>
              <a:t>   </a:t>
            </a:r>
            <a:r>
              <a:rPr lang="en-US" sz="4800" dirty="0">
                <a:cs typeface="PT Bold Heading" pitchFamily="2" charset="-78"/>
              </a:rPr>
              <a:t>	</a:t>
            </a:r>
            <a:endParaRPr lang="en-US" sz="4800" dirty="0">
              <a:solidFill>
                <a:srgbClr val="FF0000"/>
              </a:solidFill>
              <a:cs typeface="PT Bold Heading" pitchFamily="2" charset="-78"/>
            </a:endParaRPr>
          </a:p>
          <a:p>
            <a:pPr algn="ctr"/>
            <a:r>
              <a:rPr lang="ar-EG" sz="2800" dirty="0">
                <a:solidFill>
                  <a:srgbClr val="FF0000"/>
                </a:solidFill>
                <a:cs typeface="PT Bold Heading" pitchFamily="2" charset="-78"/>
              </a:rPr>
              <a:t> نظرية المنظمة والسلوك التنظيمي</a:t>
            </a:r>
            <a:endParaRPr lang="en-US" sz="2800" dirty="0">
              <a:solidFill>
                <a:srgbClr val="FF0000"/>
              </a:solidFill>
              <a:cs typeface="PT Bold Heading" pitchFamily="2" charset="-78"/>
            </a:endParaRPr>
          </a:p>
          <a:p>
            <a:pPr algn="ctr"/>
            <a:r>
              <a:rPr lang="ar-EG" sz="2800" dirty="0">
                <a:cs typeface="PT Bold Heading" pitchFamily="2" charset="-78"/>
              </a:rPr>
              <a:t>	 </a:t>
            </a:r>
            <a:r>
              <a:rPr lang="ar-EG" sz="2400" dirty="0">
                <a:cs typeface="PT Bold Heading" pitchFamily="2" charset="-78"/>
              </a:rPr>
              <a:t>الدكتور	</a:t>
            </a:r>
            <a:endParaRPr lang="en-US" sz="2400" dirty="0">
              <a:cs typeface="PT Bold Heading" pitchFamily="2" charset="-78"/>
            </a:endParaRPr>
          </a:p>
          <a:p>
            <a:pPr algn="ctr"/>
            <a:r>
              <a:rPr lang="ar-EG" sz="2400" dirty="0">
                <a:cs typeface="PT Bold Heading" pitchFamily="2" charset="-78"/>
              </a:rPr>
              <a:t>منقذ محمد داغر                   عادل حرحوش صالح</a:t>
            </a:r>
            <a:endParaRPr lang="en-US" sz="2400" dirty="0">
              <a:cs typeface="PT Bold Heading" pitchFamily="2" charset="-78"/>
            </a:endParaRPr>
          </a:p>
          <a:p>
            <a:pPr algn="ctr"/>
            <a:r>
              <a:rPr lang="ar-EG" sz="2400" dirty="0">
                <a:cs typeface="PT Bold Heading" pitchFamily="2" charset="-78"/>
              </a:rPr>
              <a:t>جامعة بغداد /كلية الادارة والاقتصاد</a:t>
            </a:r>
            <a:endParaRPr lang="en-US" sz="2400" dirty="0">
              <a:cs typeface="PT Bold Heading" pitchFamily="2" charset="-78"/>
            </a:endParaRPr>
          </a:p>
        </p:txBody>
      </p:sp>
      <p:sp>
        <p:nvSpPr>
          <p:cNvPr id="12" name="Rectangle 11"/>
          <p:cNvSpPr/>
          <p:nvPr/>
        </p:nvSpPr>
        <p:spPr>
          <a:xfrm>
            <a:off x="2555579" y="4589417"/>
            <a:ext cx="4572000" cy="2123658"/>
          </a:xfrm>
          <a:prstGeom prst="rect">
            <a:avLst/>
          </a:prstGeom>
        </p:spPr>
        <p:txBody>
          <a:bodyPr>
            <a:spAutoFit/>
          </a:bodyPr>
          <a:lstStyle/>
          <a:p>
            <a:pPr algn="ctr"/>
            <a:r>
              <a:rPr lang="ar-EG" b="1" dirty="0"/>
              <a:t>المحاضرات المقررة للمرحلة </a:t>
            </a:r>
            <a:r>
              <a:rPr lang="ar-EG" b="1" dirty="0" smtClean="0"/>
              <a:t>الثالثة/قسم </a:t>
            </a:r>
            <a:r>
              <a:rPr lang="ar-EG" b="1" dirty="0"/>
              <a:t>الادارة </a:t>
            </a:r>
            <a:r>
              <a:rPr lang="ar-EG" b="1" dirty="0" smtClean="0"/>
              <a:t>العامة-ا</a:t>
            </a:r>
            <a:r>
              <a:rPr lang="ar-EG" sz="2400" b="1" dirty="0" smtClean="0"/>
              <a:t>لمحاضرة الاولى</a:t>
            </a:r>
            <a:endParaRPr lang="en-US" sz="2400" b="1" dirty="0"/>
          </a:p>
          <a:p>
            <a:pPr algn="ctr"/>
            <a:r>
              <a:rPr lang="ar-EG" b="1" dirty="0"/>
              <a:t> </a:t>
            </a:r>
            <a:endParaRPr lang="en-US" b="1" dirty="0"/>
          </a:p>
          <a:p>
            <a:pPr algn="ctr"/>
            <a:r>
              <a:rPr lang="ar-EG" b="1" dirty="0"/>
              <a:t>مدرس المادة م.م  سجاد خلف حسين علي</a:t>
            </a:r>
            <a:endParaRPr lang="en-US" b="1" dirty="0"/>
          </a:p>
          <a:p>
            <a:pPr algn="ctr"/>
            <a:r>
              <a:rPr lang="ar-EG" b="1" dirty="0"/>
              <a:t>العام الدراسي /2019</a:t>
            </a:r>
            <a:endParaRPr lang="en-US" b="1" dirty="0"/>
          </a:p>
          <a:p>
            <a:pPr algn="ctr" rtl="1"/>
            <a:r>
              <a:rPr lang="en-US" b="1" u="sng" dirty="0">
                <a:hlinkClick r:id="rId5"/>
              </a:rPr>
              <a:t>Msc.sajjad@yahoo.com</a:t>
            </a:r>
            <a:endParaRPr lang="en-US" b="1" dirty="0"/>
          </a:p>
          <a:p>
            <a:pPr algn="ctr" rtl="1"/>
            <a:r>
              <a:rPr lang="en-US" b="1" dirty="0"/>
              <a:t>009647728865270</a:t>
            </a: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9672" y="1916832"/>
            <a:ext cx="7236296" cy="3693319"/>
          </a:xfrm>
          <a:prstGeom prst="rect">
            <a:avLst/>
          </a:prstGeom>
        </p:spPr>
        <p:txBody>
          <a:bodyPr wrap="square">
            <a:spAutoFit/>
          </a:bodyPr>
          <a:lstStyle/>
          <a:p>
            <a:pPr algn="just" rtl="1"/>
            <a:r>
              <a:rPr lang="ar-EG" dirty="0"/>
              <a:t> </a:t>
            </a:r>
            <a:r>
              <a:rPr lang="ar-EG" b="1" dirty="0"/>
              <a:t>تشمل هذه العوامل مجموعة واسعة من المتغيرات التي تؤثر في شخصية الفرد بشكل غير مباشر من خلال العائلة أو الأسرة التي ينتمي لها ، بما أننا افترضنا أن المؤثرات العائلية تكون المحددات الأولية أو الابتدائية لشخصية الطفل ، فليس من المستغرب إذا الافتراض بأن المؤثرات غير العائلية </a:t>
            </a:r>
            <a:r>
              <a:rPr lang="en-US" b="1" dirty="0"/>
              <a:t>Extra familial </a:t>
            </a:r>
            <a:r>
              <a:rPr lang="ar-EG" b="1" dirty="0"/>
              <a:t> ستؤثر في شخصية الفرد من خلال عائلته باعتبارها الوسط الناقل لتلك التأثيرات ، ذكرت إحدى الدراسات أن المتغيرات التي يمكن ادراجها تحت هذا العنوان يمكن أن تؤثر في شخصية الفرد من خلال المسببات المتتالية كالاتي : </a:t>
            </a:r>
            <a:endParaRPr lang="en-US" b="1" dirty="0"/>
          </a:p>
          <a:p>
            <a:pPr algn="just" rtl="1"/>
            <a:r>
              <a:rPr lang="ar-EG" b="1" dirty="0"/>
              <a:t>أولا : البيئة المادية : وتشمل الغذاء و المناخ و الموارد الطبيعية و ما شابه من العوامل التي تؤثر في المجموعة الثانية من المتغيرات وهي : </a:t>
            </a:r>
            <a:endParaRPr lang="en-US" b="1" dirty="0"/>
          </a:p>
          <a:p>
            <a:pPr algn="just" rtl="1"/>
            <a:r>
              <a:rPr lang="ar-EG" b="1" dirty="0"/>
              <a:t>ثانيا : انساق الأدامة الاجتماعية </a:t>
            </a:r>
            <a:r>
              <a:rPr lang="en-US" b="1" dirty="0"/>
              <a:t>Social maintenance systems </a:t>
            </a:r>
            <a:r>
              <a:rPr lang="ar-EG" b="1" dirty="0"/>
              <a:t> و التي تشمل التقانة </a:t>
            </a:r>
            <a:r>
              <a:rPr lang="en-US" b="1" dirty="0"/>
              <a:t>Technology </a:t>
            </a:r>
            <a:r>
              <a:rPr lang="ar-EG" b="1" dirty="0"/>
              <a:t> ، و الاقتصاد و الهياكل الاجتماعية بما فيها أنماط القرابة و النسب و العشائرية و انماط السكن ، هذه المجموعة من العوامل تؤثر على المجموعة الثالثة و هي : </a:t>
            </a:r>
            <a:endParaRPr lang="en-US" b="1" dirty="0"/>
          </a:p>
          <a:p>
            <a:pPr algn="just" rtl="1"/>
            <a:r>
              <a:rPr lang="ar-EG" b="1" dirty="0"/>
              <a:t>ثالثا : العلاقات ما بين الأفراد و ممارسات العائلة في تنشئة الطفل و التي تعد كما أسلف المحددات الأولية لشخصية الفرد </a:t>
            </a:r>
            <a:r>
              <a:rPr lang="ar-EG" dirty="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15616" y="188640"/>
            <a:ext cx="7778080" cy="1296144"/>
          </a:xfrm>
        </p:spPr>
        <p:txBody>
          <a:bodyPr>
            <a:noAutofit/>
          </a:bodyPr>
          <a:lstStyle/>
          <a:p>
            <a:pPr algn="just" rtl="1"/>
            <a:r>
              <a:rPr lang="ar-EG" sz="2800" dirty="0"/>
              <a:t>كما أظهرت دراسات اخرى أن تأثيرات الهيكل السياسي ضمن المجتمع ، و الثقافة ، و المنظمات الاقتصادية ، و حجم الملكية </a:t>
            </a:r>
            <a:endParaRPr lang="en-US" sz="2800" dirty="0"/>
          </a:p>
          <a:p>
            <a:pPr algn="just" rtl="1"/>
            <a:r>
              <a:rPr lang="ar-EG" sz="2800" b="1" dirty="0"/>
              <a:t>ج- العوامل الثقافية </a:t>
            </a:r>
            <a:r>
              <a:rPr lang="en-US" sz="2800" b="1" dirty="0"/>
              <a:t>Cultural factors </a:t>
            </a:r>
            <a:endParaRPr lang="en-US" sz="2800" dirty="0"/>
          </a:p>
          <a:p>
            <a:pPr algn="just" rtl="1"/>
            <a:r>
              <a:rPr lang="ar-EG" sz="2800" dirty="0"/>
              <a:t>كان علماء الأنسنة </a:t>
            </a:r>
            <a:r>
              <a:rPr lang="en-US" sz="2800" dirty="0"/>
              <a:t>Anthropologists </a:t>
            </a:r>
            <a:r>
              <a:rPr lang="ar-EG" sz="2800" dirty="0"/>
              <a:t> أول من أشاروا إلى وجود علاقة قوية بين شخصية الفرد و ثقافة المجتمع فمنذ عشرينات القرن العشرين بدأ العلماء ينظرون إلى شخصية الفرد على أنها انعكاس لثقافة مجتمع لذلك بدأت مدارس علم النفس . </a:t>
            </a:r>
            <a:endParaRPr lang="en-US" sz="2800" dirty="0"/>
          </a:p>
          <a:p>
            <a:pPr algn="just" rtl="1"/>
            <a:r>
              <a:rPr lang="ar-EG" sz="2800" b="1" dirty="0"/>
              <a:t>د- العوامل الموقفية : </a:t>
            </a:r>
            <a:endParaRPr lang="en-US" sz="2800" dirty="0"/>
          </a:p>
          <a:p>
            <a:pPr algn="just" rtl="1"/>
            <a:r>
              <a:rPr lang="ar-EG" sz="2800" dirty="0"/>
              <a:t>تتأثر الشخصية أيضا بالعوامل الموقفية التي يتعرض لها الفرد ، إن السلوك المتعلم لا يجرى نقله إلى الأطفال دون جهد منهم ، إذ ينبغي على الأطفال أن يكتسبوا هذا السلوك من خلال خبراتهم وتفاعلهم مع البيئة فكل فرد يعيش حياة متميزة و متفردة . </a:t>
            </a:r>
            <a:endParaRPr lang="en-US" sz="2800" dirty="0"/>
          </a:p>
          <a:p>
            <a:pPr algn="just"/>
            <a:r>
              <a:rPr lang="ar-EG" sz="2800" b="1" dirty="0"/>
              <a:t/>
            </a:r>
            <a:br>
              <a:rPr lang="ar-EG" sz="2800" b="1" dirty="0"/>
            </a:br>
            <a:r>
              <a:rPr lang="en-US" sz="2800" b="1" dirty="0"/>
              <a:t> </a:t>
            </a:r>
            <a:endParaRPr lang="en-US" sz="2800"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a:t>شكل يوضح العلاقة بين الشخصية والسلوك</a:t>
            </a:r>
            <a:endParaRPr lang="en-US" dirty="0"/>
          </a:p>
        </p:txBody>
      </p:sp>
      <p:sp>
        <p:nvSpPr>
          <p:cNvPr id="4" name="Rounded Rectangle 3"/>
          <p:cNvSpPr/>
          <p:nvPr/>
        </p:nvSpPr>
        <p:spPr>
          <a:xfrm>
            <a:off x="5994400" y="2349500"/>
            <a:ext cx="1549400" cy="88900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EG" sz="1600" b="1" dirty="0">
                <a:effectLst/>
                <a:ea typeface="Calibri"/>
                <a:cs typeface="Arial"/>
              </a:rPr>
              <a:t>العوامل الوراثية </a:t>
            </a:r>
            <a:endParaRPr lang="en-US" sz="1100" b="1" dirty="0">
              <a:effectLst/>
              <a:ea typeface="Calibri"/>
              <a:cs typeface="Arial"/>
            </a:endParaRPr>
          </a:p>
        </p:txBody>
      </p:sp>
      <p:sp>
        <p:nvSpPr>
          <p:cNvPr id="5" name="Rounded Rectangle 4"/>
          <p:cNvSpPr/>
          <p:nvPr/>
        </p:nvSpPr>
        <p:spPr>
          <a:xfrm>
            <a:off x="5994400" y="3246755"/>
            <a:ext cx="1549400" cy="88900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EG" sz="1600" b="1" dirty="0">
                <a:effectLst/>
                <a:ea typeface="Calibri"/>
                <a:cs typeface="Arial"/>
              </a:rPr>
              <a:t>العوامل البيئية  </a:t>
            </a:r>
            <a:endParaRPr lang="en-US" sz="1100" b="1" dirty="0">
              <a:effectLst/>
              <a:ea typeface="Calibri"/>
              <a:cs typeface="Arial"/>
            </a:endParaRPr>
          </a:p>
        </p:txBody>
      </p:sp>
      <p:sp>
        <p:nvSpPr>
          <p:cNvPr id="6" name="Rounded Rectangle 5"/>
          <p:cNvSpPr/>
          <p:nvPr/>
        </p:nvSpPr>
        <p:spPr>
          <a:xfrm>
            <a:off x="3035300" y="1844824"/>
            <a:ext cx="2298700" cy="2663676"/>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rtl="1">
              <a:lnSpc>
                <a:spcPct val="115000"/>
              </a:lnSpc>
              <a:spcAft>
                <a:spcPts val="1000"/>
              </a:spcAft>
            </a:pPr>
            <a:r>
              <a:rPr lang="ar-EG" sz="1500" b="1" dirty="0">
                <a:effectLst/>
                <a:ea typeface="Calibri"/>
                <a:cs typeface="Arial"/>
              </a:rPr>
              <a:t>خصائص الشخصية : </a:t>
            </a:r>
            <a:endParaRPr lang="en-US" sz="1100" b="1" dirty="0">
              <a:effectLst/>
              <a:ea typeface="Calibri"/>
              <a:cs typeface="Arial"/>
            </a:endParaRPr>
          </a:p>
          <a:p>
            <a:pPr marL="342900" lvl="0" indent="-342900" algn="just" rtl="1">
              <a:lnSpc>
                <a:spcPct val="115000"/>
              </a:lnSpc>
              <a:spcAft>
                <a:spcPts val="1000"/>
              </a:spcAft>
              <a:buFont typeface="Symbol"/>
              <a:buChar char=""/>
            </a:pPr>
            <a:r>
              <a:rPr lang="ar-EG" sz="1500" b="1" dirty="0">
                <a:effectLst/>
                <a:ea typeface="Calibri"/>
                <a:cs typeface="Arial"/>
              </a:rPr>
              <a:t>تقدير الذات </a:t>
            </a:r>
            <a:endParaRPr lang="en-US" sz="1100" b="1" dirty="0">
              <a:effectLst/>
              <a:ea typeface="Calibri"/>
              <a:cs typeface="Arial"/>
            </a:endParaRPr>
          </a:p>
          <a:p>
            <a:pPr marL="342900" lvl="0" indent="-342900" algn="just" rtl="1">
              <a:lnSpc>
                <a:spcPct val="115000"/>
              </a:lnSpc>
              <a:spcAft>
                <a:spcPts val="1000"/>
              </a:spcAft>
              <a:buFont typeface="Symbol"/>
              <a:buChar char=""/>
            </a:pPr>
            <a:r>
              <a:rPr lang="ar-EG" sz="1500" b="1" dirty="0">
                <a:effectLst/>
                <a:ea typeface="Calibri"/>
                <a:cs typeface="Arial"/>
              </a:rPr>
              <a:t>موضع السيطرة </a:t>
            </a:r>
            <a:endParaRPr lang="en-US" sz="1100" b="1" dirty="0">
              <a:effectLst/>
              <a:ea typeface="Calibri"/>
              <a:cs typeface="Arial"/>
            </a:endParaRPr>
          </a:p>
          <a:p>
            <a:pPr marL="342900" lvl="0" indent="-342900" algn="just" rtl="1">
              <a:lnSpc>
                <a:spcPct val="115000"/>
              </a:lnSpc>
              <a:spcAft>
                <a:spcPts val="1000"/>
              </a:spcAft>
              <a:buFont typeface="Symbol"/>
              <a:buChar char=""/>
            </a:pPr>
            <a:r>
              <a:rPr lang="ar-EG" sz="1500" b="1" dirty="0">
                <a:effectLst/>
                <a:ea typeface="Calibri"/>
                <a:cs typeface="Arial"/>
              </a:rPr>
              <a:t>الانطواء -</a:t>
            </a:r>
            <a:r>
              <a:rPr lang="ar-EG" sz="1500" b="1" dirty="0" err="1">
                <a:effectLst/>
                <a:ea typeface="Calibri"/>
                <a:cs typeface="Arial"/>
              </a:rPr>
              <a:t>النبساط</a:t>
            </a:r>
            <a:r>
              <a:rPr lang="ar-EG" sz="1500" b="1" dirty="0">
                <a:effectLst/>
                <a:ea typeface="Calibri"/>
                <a:cs typeface="Arial"/>
              </a:rPr>
              <a:t> </a:t>
            </a:r>
            <a:endParaRPr lang="en-US" sz="1100" b="1" dirty="0">
              <a:effectLst/>
              <a:ea typeface="Calibri"/>
              <a:cs typeface="Arial"/>
            </a:endParaRPr>
          </a:p>
          <a:p>
            <a:pPr marL="342900" lvl="0" indent="-342900" algn="just" rtl="1">
              <a:lnSpc>
                <a:spcPct val="115000"/>
              </a:lnSpc>
              <a:spcAft>
                <a:spcPts val="1000"/>
              </a:spcAft>
              <a:buFont typeface="Symbol"/>
              <a:buChar char=""/>
            </a:pPr>
            <a:r>
              <a:rPr lang="ar-EG" sz="1500" b="1" dirty="0">
                <a:effectLst/>
                <a:ea typeface="Calibri"/>
                <a:cs typeface="Arial"/>
              </a:rPr>
              <a:t>التسلطية – الجزمية </a:t>
            </a:r>
            <a:endParaRPr lang="en-US" sz="1100" b="1" dirty="0">
              <a:effectLst/>
              <a:ea typeface="Calibri"/>
              <a:cs typeface="Arial"/>
            </a:endParaRPr>
          </a:p>
          <a:p>
            <a:pPr marL="228600" algn="just" rtl="1">
              <a:lnSpc>
                <a:spcPct val="115000"/>
              </a:lnSpc>
              <a:spcAft>
                <a:spcPts val="1000"/>
              </a:spcAft>
            </a:pPr>
            <a:r>
              <a:rPr lang="en-US" sz="1500" dirty="0">
                <a:effectLst/>
                <a:ea typeface="Calibri"/>
                <a:cs typeface="Arial"/>
              </a:rPr>
              <a:t> </a:t>
            </a:r>
            <a:endParaRPr lang="en-US" sz="1100" dirty="0">
              <a:effectLst/>
              <a:ea typeface="Calibri"/>
              <a:cs typeface="Arial"/>
            </a:endParaRPr>
          </a:p>
        </p:txBody>
      </p:sp>
      <p:sp>
        <p:nvSpPr>
          <p:cNvPr id="7" name="Rounded Rectangle 6"/>
          <p:cNvSpPr/>
          <p:nvPr/>
        </p:nvSpPr>
        <p:spPr>
          <a:xfrm>
            <a:off x="1600200" y="2840355"/>
            <a:ext cx="1143000" cy="88900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EG" sz="1600" b="1" dirty="0">
                <a:effectLst/>
                <a:ea typeface="Calibri"/>
                <a:cs typeface="Arial"/>
              </a:rPr>
              <a:t>السلوك</a:t>
            </a:r>
            <a:endParaRPr lang="en-US" sz="1100" b="1" dirty="0">
              <a:effectLst/>
              <a:ea typeface="Calibri"/>
              <a:cs typeface="Arial"/>
            </a:endParaRPr>
          </a:p>
        </p:txBody>
      </p:sp>
      <p:cxnSp>
        <p:nvCxnSpPr>
          <p:cNvPr id="8" name="Straight Arrow Connector 7"/>
          <p:cNvCxnSpPr/>
          <p:nvPr/>
        </p:nvCxnSpPr>
        <p:spPr>
          <a:xfrm flipH="1">
            <a:off x="5334000" y="2654935"/>
            <a:ext cx="546100" cy="520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flipV="1">
            <a:off x="5346700" y="3242945"/>
            <a:ext cx="546100" cy="292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2743200" y="3242945"/>
            <a:ext cx="2921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55029707"/>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dirty="0" smtClean="0"/>
              <a:t>السلوك التنظيمي</a:t>
            </a:r>
            <a:endParaRPr lang="ar-EG" dirty="0"/>
          </a:p>
        </p:txBody>
      </p:sp>
      <p:sp>
        <p:nvSpPr>
          <p:cNvPr id="3" name="عنصر نائب للمحتوى 2"/>
          <p:cNvSpPr>
            <a:spLocks noGrp="1"/>
          </p:cNvSpPr>
          <p:nvPr>
            <p:ph idx="1"/>
          </p:nvPr>
        </p:nvSpPr>
        <p:spPr/>
        <p:txBody>
          <a:bodyPr/>
          <a:lstStyle/>
          <a:p>
            <a:pPr marL="0" indent="0" algn="ctr">
              <a:buNone/>
            </a:pPr>
            <a:r>
              <a:rPr lang="ar-EG" b="1" dirty="0"/>
              <a:t>المحاضرات المقررة للمرحلة الثالثة/قسم الادارة العامة-المحاضرة </a:t>
            </a:r>
            <a:r>
              <a:rPr lang="ar-EG" b="1" dirty="0" smtClean="0"/>
              <a:t>الثالثة</a:t>
            </a:r>
            <a:endParaRPr lang="ar-EG" b="1" dirty="0"/>
          </a:p>
          <a:p>
            <a:pPr marL="0" indent="0" algn="ctr">
              <a:buNone/>
            </a:pPr>
            <a:r>
              <a:rPr lang="ar-EG" b="1" dirty="0"/>
              <a:t> </a:t>
            </a:r>
          </a:p>
          <a:p>
            <a:pPr marL="0" indent="0" algn="ctr">
              <a:buNone/>
            </a:pPr>
            <a:r>
              <a:rPr lang="ar-EG" b="1" dirty="0"/>
              <a:t>مدرس المادة </a:t>
            </a:r>
            <a:r>
              <a:rPr lang="ar-EG" b="1" dirty="0" err="1"/>
              <a:t>م.م</a:t>
            </a:r>
            <a:r>
              <a:rPr lang="ar-EG" b="1" dirty="0"/>
              <a:t>  سجاد خلف حسين علي</a:t>
            </a:r>
          </a:p>
          <a:p>
            <a:pPr marL="0" indent="0" algn="ctr">
              <a:buNone/>
            </a:pPr>
            <a:r>
              <a:rPr lang="ar-EG" b="1" dirty="0"/>
              <a:t>العام الدراسي /2019</a:t>
            </a:r>
          </a:p>
          <a:p>
            <a:pPr marL="0" indent="0" algn="ctr">
              <a:buNone/>
            </a:pPr>
            <a:r>
              <a:rPr lang="en-US" b="1" dirty="0"/>
              <a:t>Msc.sajjad@yahoo.com</a:t>
            </a:r>
          </a:p>
          <a:p>
            <a:pPr marL="0" indent="0" algn="ctr">
              <a:buNone/>
            </a:pPr>
            <a:r>
              <a:rPr lang="en-US" b="1" dirty="0"/>
              <a:t>009647728865270</a:t>
            </a:r>
          </a:p>
          <a:p>
            <a:pPr marL="0" indent="0" algn="ctr">
              <a:buNone/>
            </a:pPr>
            <a:endParaRPr lang="ar-EG" b="1" dirty="0"/>
          </a:p>
        </p:txBody>
      </p:sp>
    </p:spTree>
    <p:extLst>
      <p:ext uri="{BB962C8B-B14F-4D97-AF65-F5344CB8AC3E}">
        <p14:creationId xmlns:p14="http://schemas.microsoft.com/office/powerpoint/2010/main" val="2985464863"/>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rtl="1"/>
            <a:r>
              <a:rPr lang="ar-EG" b="1" dirty="0" smtClean="0"/>
              <a:t>الثالث/الاتجاهات و القيم </a:t>
            </a:r>
            <a:r>
              <a:rPr lang="en-US" b="1" dirty="0" smtClean="0"/>
              <a:t>Attitudes &amp; Values</a:t>
            </a:r>
            <a:endParaRPr lang="en-US" b="1" dirty="0"/>
          </a:p>
        </p:txBody>
      </p:sp>
      <p:sp>
        <p:nvSpPr>
          <p:cNvPr id="4" name="Rectangle 3"/>
          <p:cNvSpPr/>
          <p:nvPr/>
        </p:nvSpPr>
        <p:spPr>
          <a:xfrm>
            <a:off x="1043608" y="1340768"/>
            <a:ext cx="7704856" cy="5262979"/>
          </a:xfrm>
          <a:prstGeom prst="rect">
            <a:avLst/>
          </a:prstGeom>
        </p:spPr>
        <p:txBody>
          <a:bodyPr wrap="square">
            <a:spAutoFit/>
          </a:bodyPr>
          <a:lstStyle/>
          <a:p>
            <a:pPr algn="just" rtl="1"/>
            <a:r>
              <a:rPr lang="ar-EG" sz="2400" b="1" dirty="0"/>
              <a:t>1- مفهوم الاتجاهات : </a:t>
            </a:r>
            <a:endParaRPr lang="en-US" sz="2400" dirty="0"/>
          </a:p>
          <a:p>
            <a:pPr algn="just" rtl="1"/>
            <a:r>
              <a:rPr lang="ar-EG" sz="2400" dirty="0"/>
              <a:t>تختلف – بل وتتعارض أحيانا- التعاريف التي أعطيب للاتجاهات فقد أحصى عالم النفس البورت </a:t>
            </a:r>
            <a:r>
              <a:rPr lang="en-US" sz="2400" dirty="0" err="1"/>
              <a:t>Allport</a:t>
            </a:r>
            <a:r>
              <a:rPr lang="en-US" sz="2400" dirty="0"/>
              <a:t> </a:t>
            </a:r>
            <a:r>
              <a:rPr lang="ar-EG" sz="2400" dirty="0"/>
              <a:t> مثلا ستة عشر تعريفا مختلفا للاتجاهات حتى عام 1935 ، لكن نيلسون </a:t>
            </a:r>
            <a:r>
              <a:rPr lang="en-US" sz="2400" dirty="0" err="1"/>
              <a:t>Nilson</a:t>
            </a:r>
            <a:r>
              <a:rPr lang="en-US" sz="2400" dirty="0"/>
              <a:t> </a:t>
            </a:r>
            <a:r>
              <a:rPr lang="ar-EG" sz="2400" dirty="0"/>
              <a:t> أحصى بعد أربعة سنوات فقط من ذلك التاريخ ثلاثين تعريفا للاتجاهات في حين أحصى باحثان آخران خمسمائة تعريفا مختلفا للاتجاهات عام 1980 </a:t>
            </a:r>
            <a:endParaRPr lang="en-US" sz="2400" dirty="0"/>
          </a:p>
          <a:p>
            <a:pPr algn="just" rtl="1"/>
            <a:r>
              <a:rPr lang="ar-EG" sz="2400" dirty="0"/>
              <a:t>إذا كانت هذه الكثرة من التعاريف تدل على أهمية موضوع الاتجاهات كميدان بحثي فإنها تدل في نفس الوقت على تباين الباحثين حول ماهية ومكونات وتعريف تلك الاتجاهات ، مع ذلك يمكن هنا ولاغراض هذا الكتاب اعتماد تعريف البورت للاتجاهات لدقته و شموله من جهة و اعتماده من قبل كثير من الباحثين من جهة أخرى </a:t>
            </a:r>
            <a:endParaRPr lang="en-US" sz="2400" dirty="0"/>
          </a:p>
          <a:p>
            <a:pPr algn="just" rtl="1"/>
            <a:r>
              <a:rPr lang="ar-EG" sz="2400" dirty="0"/>
              <a:t>وتعرف الاتجاهات  بأنها " حالة الفرد العضلية والعصبية التي تتضمن استعدادا للاستجابة بطريقة منتظمة على وفق خبرة الفرد ، و أن هذه الحالة لها أثر توجيهي و/ أو اعتمالي على الفرد " </a:t>
            </a:r>
            <a:endParaRPr lang="en-US" sz="2400"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143000"/>
          </a:xfrm>
        </p:spPr>
        <p:txBody>
          <a:bodyPr/>
          <a:lstStyle/>
          <a:p>
            <a:pPr algn="r" rtl="1"/>
            <a:r>
              <a:rPr lang="ar-EG" b="1" dirty="0" smtClean="0"/>
              <a:t>مكونات الاتجاهات</a:t>
            </a:r>
            <a:endParaRPr lang="en-US" dirty="0"/>
          </a:p>
        </p:txBody>
      </p:sp>
      <p:sp>
        <p:nvSpPr>
          <p:cNvPr id="2" name="Rectangle 1"/>
          <p:cNvSpPr/>
          <p:nvPr/>
        </p:nvSpPr>
        <p:spPr>
          <a:xfrm>
            <a:off x="971600" y="1556792"/>
            <a:ext cx="7542584" cy="4524315"/>
          </a:xfrm>
          <a:prstGeom prst="rect">
            <a:avLst/>
          </a:prstGeom>
        </p:spPr>
        <p:txBody>
          <a:bodyPr wrap="square">
            <a:spAutoFit/>
          </a:bodyPr>
          <a:lstStyle/>
          <a:p>
            <a:pPr algn="r" rtl="1"/>
            <a:r>
              <a:rPr lang="ar-EG" sz="3200" dirty="0"/>
              <a:t>في الوقت الذي نجد فيه بعض الاختلاف بين العلماء حول العنصرين الثاني و الثالث للتعريف ، فإن هناك شبه اتفاق حول العنصر الأول و هو مكونات الاتجاهات ، و الواقع أن هذا التحديد للمكونات ليس جديدا ، فقد حاول المفكرون والفلاسفة القدامي تعريف و تحديد ما هية و مكونات شخصية الفرد و سلوكه ، لذلك نجد افلاطون مثلا يحدد ثلاث مكونات للخبرة الإنسانية هي المعرفة و المشاعر ، والمكون السلوكي ، و هكذا فعل علماء النفس الاجتماعي عندما حددوا ثلاثة مكونات للاتجاهات و كالاتي </a:t>
            </a:r>
            <a:endParaRPr lang="en-US" sz="3200" dirty="0"/>
          </a:p>
        </p:txBody>
      </p:sp>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type="body" sz="half" idx="2"/>
            <p:custDataLst>
              <p:tags r:id="rId2"/>
            </p:custDataLst>
          </p:nvPr>
        </p:nvSpPr>
        <p:spPr>
          <a:xfrm>
            <a:off x="827584" y="548680"/>
            <a:ext cx="8030095" cy="4149725"/>
          </a:xfrm>
        </p:spPr>
        <p:txBody>
          <a:bodyPr>
            <a:noAutofit/>
          </a:bodyPr>
          <a:lstStyle/>
          <a:p>
            <a:pPr algn="just" rtl="1"/>
            <a:r>
              <a:rPr lang="ar-EG" b="1" dirty="0"/>
              <a:t>1-المكونات المعرفية </a:t>
            </a:r>
            <a:r>
              <a:rPr lang="en-US" b="1" dirty="0"/>
              <a:t>Cognitive Components  </a:t>
            </a:r>
            <a:endParaRPr lang="en-US" dirty="0"/>
          </a:p>
          <a:p>
            <a:pPr algn="just" rtl="1"/>
            <a:r>
              <a:rPr lang="ar-EG" dirty="0"/>
              <a:t>تمثل المكونات المعرفية للاتجاهات خاصية التفكير المميز لدى الإنسان أن المعتقدات ، و المعرفة ، و المعلومات التي يحملها الشخصي تجاه شيء معين تشكل المكونات المعرفية لاتجاهات الشخص نحو ذلك الشيء ، إن معتقدات الشخص قد تستند إلى الخبرة الفردية ، أو إلى إشاعات معينة ، أوسوء فهم ، أو أية مصادر اخرى للمعلومات ، فالمكونات المعرفة للعامل (س) مثلا تجاه زميله العامل (ص) قد تكون كالآتي : </a:t>
            </a:r>
            <a:endParaRPr lang="en-US" dirty="0"/>
          </a:p>
          <a:p>
            <a:pPr algn="just" rtl="1"/>
            <a:r>
              <a:rPr lang="ar-EG" dirty="0"/>
              <a:t>(ص) شخص جذاب </a:t>
            </a:r>
            <a:endParaRPr lang="en-US" dirty="0"/>
          </a:p>
          <a:p>
            <a:pPr algn="just" rtl="1"/>
            <a:r>
              <a:rPr lang="ar-EG" dirty="0"/>
              <a:t>يقبض ( ص) راتبا شهريا مقداره كذا . </a:t>
            </a:r>
            <a:endParaRPr lang="en-US" dirty="0"/>
          </a:p>
          <a:p>
            <a:pPr algn="just" rtl="1"/>
            <a:r>
              <a:rPr lang="ar-EG" dirty="0"/>
              <a:t>أن (ص) شخص محبوب من مديرية وزملاءه . </a:t>
            </a: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75656" y="260648"/>
            <a:ext cx="7147520" cy="1143000"/>
          </a:xfrm>
        </p:spPr>
        <p:txBody>
          <a:bodyPr>
            <a:normAutofit fontScale="90000"/>
          </a:bodyPr>
          <a:lstStyle/>
          <a:p>
            <a:pPr rtl="1"/>
            <a:r>
              <a:rPr lang="ar-EG" b="1" dirty="0"/>
              <a:t>تشكيل الاتجاهات </a:t>
            </a:r>
            <a:r>
              <a:rPr lang="en-US" b="1" dirty="0"/>
              <a:t>Attitude Formation  </a:t>
            </a:r>
            <a:endParaRPr lang="en-US" dirty="0"/>
          </a:p>
        </p:txBody>
      </p:sp>
      <p:sp>
        <p:nvSpPr>
          <p:cNvPr id="3" name="Content Placeholder 2"/>
          <p:cNvSpPr>
            <a:spLocks noGrp="1"/>
          </p:cNvSpPr>
          <p:nvPr>
            <p:ph idx="1"/>
            <p:custDataLst>
              <p:tags r:id="rId3"/>
            </p:custDataLst>
          </p:nvPr>
        </p:nvSpPr>
        <p:spPr>
          <a:xfrm>
            <a:off x="838200" y="1524000"/>
            <a:ext cx="7838256" cy="4297363"/>
          </a:xfrm>
        </p:spPr>
        <p:txBody>
          <a:bodyPr>
            <a:noAutofit/>
          </a:bodyPr>
          <a:lstStyle/>
          <a:p>
            <a:pPr marL="0" indent="0" algn="just" rtl="1">
              <a:buNone/>
            </a:pPr>
            <a:r>
              <a:rPr lang="ar-EG" sz="2000" dirty="0"/>
              <a:t>هناك خمسة مصادر رئيسة تسهم في تشكيل اتجاهات الفرد هي : المحددات الوراثية ، و الحالة الفسلجية ، و الخبرة المباشرة مع هدف الاتجاه و الرفقة و التعلم الاجتماعي . </a:t>
            </a:r>
            <a:endParaRPr lang="en-US" sz="2000" dirty="0"/>
          </a:p>
          <a:p>
            <a:pPr lvl="0" algn="just" rtl="1"/>
            <a:r>
              <a:rPr lang="ar-EG" sz="2000" b="1" dirty="0"/>
              <a:t>المحددات الوراثية </a:t>
            </a:r>
            <a:r>
              <a:rPr lang="en-US" sz="2000" b="1" dirty="0"/>
              <a:t>Genetic determinants  </a:t>
            </a:r>
            <a:endParaRPr lang="en-US" sz="2000" dirty="0"/>
          </a:p>
          <a:p>
            <a:pPr algn="just" rtl="1"/>
            <a:r>
              <a:rPr lang="ar-EG" sz="2000" dirty="0"/>
              <a:t>يرفض باحثوا الاتجاهات المؤمنون بالمدرسة السلوكية الافتراض أن للوراثة دور في تشكيل الاتجاهات ، فهم يؤمنون بأن الاتجاهات تكتسب و تتشكل من خلال الخبرة المباشرة فقط ، إلا أن الباحثين من المدارس الأخرى يعتقدون أن للوراثة أهمية في التأثير على اتجاهات الفرد ، فالاتجاهات السلبية لبعض الافراد تجاه من يخلتفون عنهم عرقيا قد تعزي إلى عوامل وراثية كما يعتقد بعض الباحثين مع ذلك فأن هذا التبرير ما زال غير مؤكد علميا و يخضع للجدل و النقاش . </a:t>
            </a:r>
            <a:endParaRPr lang="en-US" sz="2000" dirty="0"/>
          </a:p>
          <a:p>
            <a:pPr lvl="0" algn="just" rtl="1"/>
            <a:r>
              <a:rPr lang="ar-EG" sz="2000" b="1" dirty="0"/>
              <a:t>العوامل الفسلجية </a:t>
            </a:r>
            <a:r>
              <a:rPr lang="en-US" sz="2000" b="1" dirty="0"/>
              <a:t>Physiological factors  </a:t>
            </a:r>
            <a:endParaRPr lang="en-US" sz="2000" dirty="0"/>
          </a:p>
          <a:p>
            <a:pPr algn="just"/>
            <a:r>
              <a:rPr lang="ar-EG" sz="2000" dirty="0"/>
              <a:t>ان التحولات و التغيرات الفسلجية التي يشهدها الانسان نتيجة عوامل الكبر في السن ، او المرض ، أو التغير الكيميائي في الجسم قد تؤثر في اتجاهات الفرد ، لقد أشار عدد من الباحثين في علم النفس مثلا أن هناك تحولات فسلجية يشهدها الرجل في سن الاربعين تسبب ما يسمى بأزمة منتصف العمر </a:t>
            </a:r>
            <a:r>
              <a:rPr lang="en-US" sz="2000" dirty="0"/>
              <a:t>Mid- life crisis </a:t>
            </a:r>
            <a:r>
              <a:rPr lang="ar-EG" sz="2000" dirty="0"/>
              <a:t> ينجم عنها تغير في اتجاهاته إلا أن هناك باحثين آخرين يعزن هذا التغير في الاتجاهات الشخصية خلال هذا السن إلى عوامل اجتماعية وليس فسلجية .</a:t>
            </a:r>
            <a:endParaRPr lang="en-US" sz="2000"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99592" y="260648"/>
            <a:ext cx="8054280" cy="2016224"/>
          </a:xfrm>
        </p:spPr>
        <p:txBody>
          <a:bodyPr>
            <a:noAutofit/>
          </a:bodyPr>
          <a:lstStyle/>
          <a:p>
            <a:pPr rtl="1"/>
            <a:r>
              <a:rPr lang="ar-EG" sz="5400" b="1" dirty="0"/>
              <a:t>القيم : ما هيتهما و كيفية تشكيلها </a:t>
            </a:r>
            <a:endParaRPr lang="en-US" sz="5400" dirty="0"/>
          </a:p>
        </p:txBody>
      </p:sp>
      <p:sp>
        <p:nvSpPr>
          <p:cNvPr id="3" name="Rectangle 2"/>
          <p:cNvSpPr/>
          <p:nvPr/>
        </p:nvSpPr>
        <p:spPr>
          <a:xfrm>
            <a:off x="971600" y="1997839"/>
            <a:ext cx="7848872" cy="3539430"/>
          </a:xfrm>
          <a:prstGeom prst="rect">
            <a:avLst/>
          </a:prstGeom>
        </p:spPr>
        <p:txBody>
          <a:bodyPr wrap="square">
            <a:spAutoFit/>
          </a:bodyPr>
          <a:lstStyle/>
          <a:p>
            <a:pPr algn="just" rtl="1"/>
            <a:r>
              <a:rPr lang="ar-EG" sz="2800" dirty="0"/>
              <a:t>تتكون المنظمات من مجموعات من الأفراد الذين يحملون قيما </a:t>
            </a:r>
            <a:r>
              <a:rPr lang="en-US" sz="2800" dirty="0"/>
              <a:t>values </a:t>
            </a:r>
            <a:r>
              <a:rPr lang="ar-EG" sz="2800" dirty="0"/>
              <a:t> معينة ، تؤثر هذه القيم في خيارات و قرارات تلك المنظمات لأن القرارات المتخذة تعكس قيم أولئك الذين يديرون تلك المنظمات أو يعملون فيها ، لذلك فإن الاختف بين المنظمات قد يعكس إلى درجة ما الاختلاف بين قيم العاملين في تلك المنظمات . </a:t>
            </a:r>
            <a:endParaRPr lang="en-US" sz="2800" dirty="0"/>
          </a:p>
          <a:p>
            <a:pPr algn="just" rtl="1"/>
            <a:r>
              <a:rPr lang="ar-EG" sz="2800" dirty="0"/>
              <a:t>تعرف القيم بأنها تفضيلات شخصية واسعة تتعلق بماهية التصرفات أو النتائج المناسبة ، كما تعرف بأنها معتقدات شاملة </a:t>
            </a:r>
            <a:r>
              <a:rPr lang="en-US" sz="2800" dirty="0"/>
              <a:t>global beliefs </a:t>
            </a:r>
            <a:r>
              <a:rPr lang="ar-EG" sz="2800" dirty="0"/>
              <a:t> توجه سلوك وأحكام الشخص في المواقف المختلفة . </a:t>
            </a:r>
            <a:endParaRPr lang="en-US" sz="2800"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99592" y="2636912"/>
            <a:ext cx="8077200" cy="1143000"/>
          </a:xfrm>
        </p:spPr>
        <p:txBody>
          <a:bodyPr>
            <a:noAutofit/>
          </a:bodyPr>
          <a:lstStyle/>
          <a:p>
            <a:pPr algn="r" rtl="1"/>
            <a:r>
              <a:rPr lang="ar-EG" sz="2800" b="1" dirty="0" smtClean="0"/>
              <a:t>انواع القيم </a:t>
            </a:r>
            <a:r>
              <a:rPr lang="en-US" sz="2800" b="1" dirty="0" smtClean="0"/>
              <a:t>Types of Values </a:t>
            </a:r>
            <a:r>
              <a:rPr lang="ar-EG" sz="2800" b="1" dirty="0" smtClean="0"/>
              <a:t> : </a:t>
            </a:r>
            <a:r>
              <a:rPr lang="en-US" sz="2800" dirty="0" smtClean="0"/>
              <a:t/>
            </a:r>
            <a:br>
              <a:rPr lang="en-US" sz="2800" dirty="0" smtClean="0"/>
            </a:br>
            <a:r>
              <a:rPr lang="ar-EG" sz="2800" dirty="0" smtClean="0"/>
              <a:t>اقترح </a:t>
            </a:r>
            <a:r>
              <a:rPr lang="ar-EG" sz="2800" dirty="0"/>
              <a:t>الباحثون عددا من التصنيفات لتقسيم القيم الانسانية بخاصة ما يتعلق منها بقيم العمل ، سيجري هنا استعراض موجز لتصنيف واحد فقط لكل من القيم الانسانية عموما و قيم العمل </a:t>
            </a:r>
            <a:r>
              <a:rPr lang="en-US" sz="2800" dirty="0"/>
              <a:t/>
            </a:r>
            <a:br>
              <a:rPr lang="en-US" sz="2800" dirty="0"/>
            </a:br>
            <a:r>
              <a:rPr lang="ar-EG" sz="2800" dirty="0"/>
              <a:t>في بداية الثلاثينات قام البرت </a:t>
            </a:r>
            <a:r>
              <a:rPr lang="en-US" sz="2800" dirty="0"/>
              <a:t>Allport </a:t>
            </a:r>
            <a:r>
              <a:rPr lang="ar-EG" sz="2800" dirty="0"/>
              <a:t> وزملاءه بتصنيف القيم الانسانية الى ست مجموعات رئيسة هي : </a:t>
            </a:r>
            <a:r>
              <a:rPr lang="ar-EG" sz="2800" dirty="0" smtClean="0"/>
              <a:t/>
            </a:r>
            <a:br>
              <a:rPr lang="ar-EG" sz="2800" dirty="0" smtClean="0"/>
            </a:br>
            <a:r>
              <a:rPr lang="ar-EG" sz="2800" dirty="0" smtClean="0"/>
              <a:t/>
            </a:r>
            <a:br>
              <a:rPr lang="ar-EG" sz="2800" dirty="0" smtClean="0"/>
            </a:br>
            <a:r>
              <a:rPr lang="ar-EG" sz="2800" dirty="0" smtClean="0"/>
              <a:t>1-</a:t>
            </a:r>
            <a:r>
              <a:rPr lang="ar-EG" sz="2800" b="1" dirty="0" smtClean="0"/>
              <a:t>قيم </a:t>
            </a:r>
            <a:r>
              <a:rPr lang="ar-EG" sz="2800" b="1" dirty="0"/>
              <a:t>نظرية</a:t>
            </a:r>
            <a:r>
              <a:rPr lang="ar-EG" sz="2800" dirty="0"/>
              <a:t> : تهتم باكتشاف الحقيقة من خلال التفكير المنطقي و المنهجي . </a:t>
            </a:r>
            <a:r>
              <a:rPr lang="en-US" sz="2800" dirty="0"/>
              <a:t/>
            </a:r>
            <a:br>
              <a:rPr lang="en-US" sz="2800" dirty="0"/>
            </a:br>
            <a:r>
              <a:rPr lang="ar-EG" sz="2800" dirty="0" smtClean="0"/>
              <a:t>2-</a:t>
            </a:r>
            <a:r>
              <a:rPr lang="ar-EG" sz="2800" b="1" dirty="0" smtClean="0"/>
              <a:t>قيم </a:t>
            </a:r>
            <a:r>
              <a:rPr lang="ar-EG" sz="2800" b="1" dirty="0"/>
              <a:t>اقتصادية</a:t>
            </a:r>
            <a:r>
              <a:rPr lang="ar-EG" sz="2800" dirty="0"/>
              <a:t> : تهتم بمدى فائدة و إمكانية الأشياء على التطبيع بما في ذلك تراكم الثروة . </a:t>
            </a:r>
            <a:r>
              <a:rPr lang="en-US" sz="2800" dirty="0"/>
              <a:t/>
            </a:r>
            <a:br>
              <a:rPr lang="en-US" sz="2800" dirty="0"/>
            </a:br>
            <a:r>
              <a:rPr lang="ar-EG" sz="2800" dirty="0" smtClean="0"/>
              <a:t>3-</a:t>
            </a:r>
            <a:r>
              <a:rPr lang="ar-EG" sz="2800" b="1" dirty="0" smtClean="0"/>
              <a:t>قيم </a:t>
            </a:r>
            <a:r>
              <a:rPr lang="ar-EG" sz="2800" b="1" dirty="0"/>
              <a:t>جمالية</a:t>
            </a:r>
            <a:r>
              <a:rPr lang="ar-EG" sz="2800" dirty="0"/>
              <a:t> : تهتم بالجمال و الشكل المتناسق الفني . </a:t>
            </a:r>
            <a:r>
              <a:rPr lang="en-US" sz="2800" dirty="0"/>
              <a:t/>
            </a:r>
            <a:br>
              <a:rPr lang="en-US" sz="2800" dirty="0"/>
            </a:br>
            <a:r>
              <a:rPr lang="ar-EG" sz="2800" dirty="0" smtClean="0"/>
              <a:t>4-</a:t>
            </a:r>
            <a:r>
              <a:rPr lang="ar-EG" sz="2800" b="1" dirty="0" smtClean="0"/>
              <a:t>قيم </a:t>
            </a:r>
            <a:r>
              <a:rPr lang="ar-EG" sz="2800" b="1" dirty="0"/>
              <a:t>اجتماعية</a:t>
            </a:r>
            <a:r>
              <a:rPr lang="ar-EG" sz="2800" dirty="0"/>
              <a:t> : تهم بالجماعات و الافراد و بالحب كعلاقة انسانية </a:t>
            </a:r>
            <a:r>
              <a:rPr lang="en-US" sz="2800" dirty="0"/>
              <a:t/>
            </a:r>
            <a:br>
              <a:rPr lang="en-US" sz="2800" dirty="0"/>
            </a:br>
            <a:r>
              <a:rPr lang="ar-EG" sz="2800" dirty="0" smtClean="0"/>
              <a:t>5-</a:t>
            </a:r>
            <a:r>
              <a:rPr lang="ar-EG" sz="2800" b="1" dirty="0" smtClean="0"/>
              <a:t>قيم </a:t>
            </a:r>
            <a:r>
              <a:rPr lang="ar-EG" sz="2800" b="1" dirty="0"/>
              <a:t>سياسية</a:t>
            </a:r>
            <a:r>
              <a:rPr lang="ar-EG" sz="2800" dirty="0"/>
              <a:t> : تتعلق بالحصول على القوة و التأثير بالآخرين . </a:t>
            </a:r>
            <a:r>
              <a:rPr lang="en-US" sz="2800" dirty="0"/>
              <a:t/>
            </a:r>
            <a:br>
              <a:rPr lang="en-US" sz="2800" dirty="0"/>
            </a:br>
            <a:r>
              <a:rPr lang="ar-EG" sz="2800" dirty="0" smtClean="0"/>
              <a:t>6-</a:t>
            </a:r>
            <a:r>
              <a:rPr lang="ar-EG" sz="2800" b="1" dirty="0" smtClean="0"/>
              <a:t>قيم </a:t>
            </a:r>
            <a:r>
              <a:rPr lang="ar-EG" sz="2800" b="1" dirty="0"/>
              <a:t>دينية</a:t>
            </a:r>
            <a:r>
              <a:rPr lang="ar-EG" sz="2800" dirty="0"/>
              <a:t> : ترتبط بالوجود و بفهم الكون ككل . </a:t>
            </a:r>
            <a:endParaRPr lang="en-US" sz="2800"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rtl="1"/>
            <a:r>
              <a:rPr lang="ar-EG" b="1" dirty="0" smtClean="0"/>
              <a:t>أولا : السلوك التنظيمي </a:t>
            </a:r>
            <a:endParaRPr lang="en-US" b="1" dirty="0"/>
          </a:p>
        </p:txBody>
      </p:sp>
      <p:sp>
        <p:nvSpPr>
          <p:cNvPr id="5" name="Content Placeholder 4"/>
          <p:cNvSpPr>
            <a:spLocks noGrp="1"/>
          </p:cNvSpPr>
          <p:nvPr>
            <p:ph idx="1"/>
            <p:custDataLst>
              <p:tags r:id="rId3"/>
            </p:custDataLst>
          </p:nvPr>
        </p:nvSpPr>
        <p:spPr/>
        <p:txBody>
          <a:bodyPr>
            <a:normAutofit fontScale="85000" lnSpcReduction="20000"/>
          </a:bodyPr>
          <a:lstStyle/>
          <a:p>
            <a:pPr algn="just" rtl="1"/>
            <a:r>
              <a:rPr lang="ar-EG" b="1" dirty="0"/>
              <a:t>مفهوم السلوك التنظيمي :</a:t>
            </a:r>
            <a:endParaRPr lang="en-US" dirty="0"/>
          </a:p>
          <a:p>
            <a:pPr algn="just" rtl="1"/>
            <a:r>
              <a:rPr lang="ar-EG" dirty="0"/>
              <a:t>يحاول علم السلوك التنظيمي أن يقدم إطارا لكيفية تفسير و تحليل السلوك الإنساني ، و يتضمن السلوك بهذا المعنى كل ما يصدر عن الفرد من عمل حركي أو تفكير أو سلوك لغوي أو مشاعر أو انفاعالات أو إدراك ، ويعني السلوك التنظيمي أساسا بدراسة سلوك الناس في محيط تنظيمي ، و هذا يتطلب فهم هذا السلوك و التنبؤ به و السيطرة عليه و على العوامل المؤثرة في أداء الناس كأعضاء في المنظمة .</a:t>
            </a:r>
            <a:endParaRPr lang="en-US" dirty="0"/>
          </a:p>
          <a:p>
            <a:pPr algn="just" rtl="1"/>
            <a:r>
              <a:rPr lang="ar-EG" dirty="0"/>
              <a:t>وقد عرف السلوك التنظيمي بانه مجال يهتم بمعرفة كل جوانب السلوك الإنساني في المنظمات وذلك من خلال الدراسة النظامية للفرد و الجماعة و العمليات التنظيمية و ان الهدف الأساسي لهذه المعرفة هو زيادة الفعالية التنظيمية وزيادة رفاهية الفرد .</a:t>
            </a:r>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55576" y="246748"/>
            <a:ext cx="8208912" cy="570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090441"/>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dirty="0" smtClean="0"/>
              <a:t>السلوك التنظيمي</a:t>
            </a:r>
            <a:endParaRPr lang="ar-EG" dirty="0"/>
          </a:p>
        </p:txBody>
      </p:sp>
      <p:sp>
        <p:nvSpPr>
          <p:cNvPr id="3" name="عنصر نائب للمحتوى 2"/>
          <p:cNvSpPr>
            <a:spLocks noGrp="1"/>
          </p:cNvSpPr>
          <p:nvPr>
            <p:ph idx="1"/>
          </p:nvPr>
        </p:nvSpPr>
        <p:spPr/>
        <p:txBody>
          <a:bodyPr/>
          <a:lstStyle/>
          <a:p>
            <a:pPr marL="0" indent="0" algn="ctr">
              <a:buNone/>
            </a:pPr>
            <a:r>
              <a:rPr lang="ar-EG" b="1" dirty="0"/>
              <a:t>المحاضرات المقررة للمرحلة الثالثة/قسم الادارة </a:t>
            </a:r>
            <a:r>
              <a:rPr lang="ar-EG" b="1" dirty="0" smtClean="0"/>
              <a:t>العامة-المحاضرة الرابعة</a:t>
            </a:r>
            <a:endParaRPr lang="ar-EG" b="1" dirty="0"/>
          </a:p>
          <a:p>
            <a:pPr marL="0" indent="0" algn="ctr">
              <a:buNone/>
            </a:pPr>
            <a:r>
              <a:rPr lang="ar-EG" b="1" dirty="0"/>
              <a:t> </a:t>
            </a:r>
          </a:p>
          <a:p>
            <a:pPr marL="0" indent="0" algn="ctr">
              <a:buNone/>
            </a:pPr>
            <a:r>
              <a:rPr lang="ar-EG" b="1" dirty="0"/>
              <a:t>مدرس المادة </a:t>
            </a:r>
            <a:r>
              <a:rPr lang="ar-EG" b="1" dirty="0" err="1"/>
              <a:t>م.م</a:t>
            </a:r>
            <a:r>
              <a:rPr lang="ar-EG" b="1" dirty="0"/>
              <a:t>  سجاد خلف حسين علي</a:t>
            </a:r>
          </a:p>
          <a:p>
            <a:pPr marL="0" indent="0" algn="ctr">
              <a:buNone/>
            </a:pPr>
            <a:r>
              <a:rPr lang="ar-EG" b="1" dirty="0"/>
              <a:t>العام الدراسي /2019</a:t>
            </a:r>
          </a:p>
          <a:p>
            <a:pPr marL="0" indent="0" algn="ctr">
              <a:buNone/>
            </a:pPr>
            <a:r>
              <a:rPr lang="en-US" b="1" dirty="0"/>
              <a:t>Msc.sajjad@yahoo.com</a:t>
            </a:r>
          </a:p>
          <a:p>
            <a:pPr marL="0" indent="0" algn="ctr">
              <a:buNone/>
            </a:pPr>
            <a:r>
              <a:rPr lang="en-US" dirty="0"/>
              <a:t>009647728865270</a:t>
            </a:r>
          </a:p>
          <a:p>
            <a:pPr marL="0" indent="0" algn="ctr">
              <a:buNone/>
            </a:pPr>
            <a:endParaRPr lang="ar-EG" dirty="0"/>
          </a:p>
        </p:txBody>
      </p:sp>
    </p:spTree>
    <p:extLst>
      <p:ext uri="{BB962C8B-B14F-4D97-AF65-F5344CB8AC3E}">
        <p14:creationId xmlns:p14="http://schemas.microsoft.com/office/powerpoint/2010/main" val="4111996784"/>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lgn="ctr" rtl="1"/>
            <a:r>
              <a:rPr lang="ar-EG" b="1" dirty="0"/>
              <a:t>الرابع/الادراك</a:t>
            </a:r>
            <a:r>
              <a:rPr lang="ar-EG" dirty="0"/>
              <a:t> </a:t>
            </a:r>
            <a:r>
              <a:rPr lang="en-US" dirty="0"/>
              <a:t>Perception</a:t>
            </a:r>
          </a:p>
        </p:txBody>
      </p:sp>
      <p:sp>
        <p:nvSpPr>
          <p:cNvPr id="618499" name="Rectangle 3"/>
          <p:cNvSpPr>
            <a:spLocks noGrp="1" noChangeArrowheads="1"/>
          </p:cNvSpPr>
          <p:nvPr>
            <p:ph type="body" idx="1"/>
            <p:custDataLst>
              <p:tags r:id="rId3"/>
            </p:custDataLst>
          </p:nvPr>
        </p:nvSpPr>
        <p:spPr/>
        <p:txBody>
          <a:bodyPr>
            <a:normAutofit fontScale="77500" lnSpcReduction="20000"/>
          </a:bodyPr>
          <a:lstStyle/>
          <a:p>
            <a:pPr marL="0" indent="0" algn="just" rtl="1">
              <a:buNone/>
            </a:pPr>
            <a:r>
              <a:rPr lang="ar-EG" b="1" dirty="0"/>
              <a:t>مفهوم الادراك </a:t>
            </a:r>
            <a:endParaRPr lang="en-US" dirty="0"/>
          </a:p>
          <a:p>
            <a:pPr algn="just" rtl="1"/>
            <a:r>
              <a:rPr lang="ar-EG" dirty="0"/>
              <a:t>لدى جميع الكائنات الحية وسائل حسية مختلفة تمكنهم من استلام المعلومات من البيئة التي حولها ، تشمل هذه الأدوات العينين ، و الأذنين ، و الانف ، و الجلد و الفم ، لقد انشغل علماء النفس منذ فترة طويلة بالاجابة على كيفية قيام الإنسان بمعالجة و تنظيم و تفسير تلك المعلومات التي يستلمها بواسطة أدواته الحسية ، إن العملية التي يعالج من خلالها عقل الانسان المعلومات المستلمة من البيئة تسمى الإدراك ، الإدراك إذن هو العملية التي يجري خلالها اختيار ، و تنظيم ، وتقويم المنبهات البينية و جعلها ذات معنى للفرد ، إن عملية معالجة الحاسوب للبيانات و تحليلها و تفسيرها تشبه و تحاكي كثيرا عملية الادراك الانساني ، إلا أن الفرق الوحيد بينهما هو في مخرجات العملية ، فمخرجات عملية المعالجة الحاسوبية لذات البيانات تكون دوما متشابهة مهما اختلف نوع الحاسوب.</a:t>
            </a: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052736"/>
            <a:ext cx="6431632" cy="1362075"/>
          </a:xfrm>
        </p:spPr>
        <p:txBody>
          <a:bodyPr/>
          <a:lstStyle/>
          <a:p>
            <a:pPr algn="just" rtl="1"/>
            <a:r>
              <a:rPr lang="en-US" dirty="0"/>
              <a:t> </a:t>
            </a:r>
            <a:r>
              <a:rPr lang="ar-EG" dirty="0"/>
              <a:t>صيغ الإدراك : </a:t>
            </a:r>
            <a:endParaRPr lang="en-US" dirty="0"/>
          </a:p>
        </p:txBody>
      </p:sp>
      <p:sp>
        <p:nvSpPr>
          <p:cNvPr id="3" name="Rectangle 2"/>
          <p:cNvSpPr/>
          <p:nvPr/>
        </p:nvSpPr>
        <p:spPr>
          <a:xfrm>
            <a:off x="323528" y="2551837"/>
            <a:ext cx="8712968" cy="3416320"/>
          </a:xfrm>
          <a:prstGeom prst="rect">
            <a:avLst/>
          </a:prstGeom>
        </p:spPr>
        <p:txBody>
          <a:bodyPr wrap="square">
            <a:spAutoFit/>
          </a:bodyPr>
          <a:lstStyle/>
          <a:p>
            <a:pPr algn="just" rtl="1"/>
            <a:r>
              <a:rPr lang="ar-EG" sz="2400" dirty="0"/>
              <a:t>هناك أربعة أنواع من صيغة الإدراك هي : </a:t>
            </a:r>
            <a:endParaRPr lang="en-US" sz="2400" dirty="0"/>
          </a:p>
          <a:p>
            <a:pPr algn="just" rtl="1"/>
            <a:r>
              <a:rPr lang="ar-EG" sz="2400" b="1" dirty="0"/>
              <a:t>أولا</a:t>
            </a:r>
            <a:r>
              <a:rPr lang="ar-EG" sz="2400" dirty="0"/>
              <a:t> : صيغة الذات و التي تحوي على معلومات خاصة للشخص ذاته مثل مظهره ، وسلوكهو شخصيته .</a:t>
            </a:r>
            <a:endParaRPr lang="en-US" sz="2400" dirty="0"/>
          </a:p>
          <a:p>
            <a:pPr algn="just" rtl="1"/>
            <a:r>
              <a:rPr lang="ar-EG" sz="2400" b="1" dirty="0"/>
              <a:t>ثانيا</a:t>
            </a:r>
            <a:r>
              <a:rPr lang="ar-EG" sz="2400" dirty="0"/>
              <a:t> : صيغة الشخص وتشير هذه الصيغة إلى الطريقة التي يصنف بها الشخص الناس الآخرين في فئات معينة وفق معايير ادراكية مشابهة .</a:t>
            </a:r>
            <a:endParaRPr lang="en-US" sz="2400" dirty="0"/>
          </a:p>
          <a:p>
            <a:pPr algn="just" rtl="1"/>
            <a:r>
              <a:rPr lang="ar-EG" sz="2400" b="1" dirty="0"/>
              <a:t>ثالثا</a:t>
            </a:r>
            <a:r>
              <a:rPr lang="ar-EG" sz="2400" dirty="0"/>
              <a:t> : صيغ النص والتي تعرف بأنها إطار معرفي يستخدم لوصف مدى ملائمة سلسلة من الأحداث في موقف معين . </a:t>
            </a:r>
            <a:endParaRPr lang="en-US" sz="2400" dirty="0"/>
          </a:p>
          <a:p>
            <a:pPr algn="just" rtl="1"/>
            <a:r>
              <a:rPr lang="ar-EG" sz="2400" b="1" dirty="0"/>
              <a:t>رابعا</a:t>
            </a:r>
            <a:r>
              <a:rPr lang="ar-EG" sz="2400" dirty="0"/>
              <a:t> : صيغة الشخص في موقف معين و التي تجمع بين الصيغتين المتعلقين بالفرد </a:t>
            </a:r>
            <a:r>
              <a:rPr lang="ar-EG" sz="2400" dirty="0" smtClean="0"/>
              <a:t> (صيغتي </a:t>
            </a:r>
            <a:r>
              <a:rPr lang="ar-EG" sz="2400" dirty="0"/>
              <a:t>الشخص و الذات ) وبين الصيغة المتعلقة بالأحداث و المنبهات (صيغة النص ) </a:t>
            </a:r>
            <a:endParaRPr lang="en-US" sz="2400" dirty="0"/>
          </a:p>
        </p:txBody>
      </p:sp>
    </p:spTree>
    <p:custDataLst>
      <p:tags r:id="rId1"/>
    </p:custData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2483768" y="332656"/>
            <a:ext cx="6300192" cy="1362075"/>
          </a:xfrm>
        </p:spPr>
        <p:txBody>
          <a:bodyPr>
            <a:normAutofit/>
          </a:bodyPr>
          <a:lstStyle/>
          <a:p>
            <a:pPr algn="just" rtl="1"/>
            <a:r>
              <a:rPr lang="ar-EG" sz="3200" dirty="0"/>
              <a:t>العوامل المؤثرة في تنظيم المدركات : </a:t>
            </a:r>
            <a:endParaRPr lang="en-US" sz="3200" dirty="0"/>
          </a:p>
        </p:txBody>
      </p:sp>
      <p:sp>
        <p:nvSpPr>
          <p:cNvPr id="2" name="Rectangle 1"/>
          <p:cNvSpPr/>
          <p:nvPr/>
        </p:nvSpPr>
        <p:spPr>
          <a:xfrm>
            <a:off x="1619672" y="1772816"/>
            <a:ext cx="7344816" cy="4708981"/>
          </a:xfrm>
          <a:prstGeom prst="rect">
            <a:avLst/>
          </a:prstGeom>
        </p:spPr>
        <p:txBody>
          <a:bodyPr wrap="square">
            <a:spAutoFit/>
          </a:bodyPr>
          <a:lstStyle/>
          <a:p>
            <a:pPr algn="just" rtl="1"/>
            <a:r>
              <a:rPr lang="ar-EG" sz="2000" dirty="0"/>
              <a:t>إن هناك عددا من الخصائص للمنبهات يمكن أن تؤثر في طريقة تنظيم المدركات : </a:t>
            </a:r>
            <a:endParaRPr lang="en-US" sz="2000" dirty="0"/>
          </a:p>
          <a:p>
            <a:pPr lvl="0" algn="just" rtl="1"/>
            <a:r>
              <a:rPr lang="ar-EG" sz="2000" b="1" dirty="0"/>
              <a:t>التقارب</a:t>
            </a:r>
            <a:r>
              <a:rPr lang="ar-EG" sz="2000" dirty="0"/>
              <a:t> </a:t>
            </a:r>
            <a:r>
              <a:rPr lang="en-US" sz="2000" dirty="0"/>
              <a:t>proximity </a:t>
            </a:r>
            <a:r>
              <a:rPr lang="ar-EG" sz="2000" dirty="0"/>
              <a:t> : أظهرت الدراسات عن كيفية ادراك الاشياء و الاشكال أن تلك الاجزاء المتقاربة لبعضها البعض في منبه أو شكل معين سترى أو تدرك كمجموعة واحدة . </a:t>
            </a:r>
            <a:endParaRPr lang="en-US" sz="2000" dirty="0"/>
          </a:p>
          <a:p>
            <a:pPr lvl="0" algn="just" rtl="1"/>
            <a:r>
              <a:rPr lang="ar-EG" sz="2000" b="1" dirty="0"/>
              <a:t>الحدث المشترك</a:t>
            </a:r>
            <a:r>
              <a:rPr lang="ar-EG" sz="2000" dirty="0"/>
              <a:t> </a:t>
            </a:r>
            <a:r>
              <a:rPr lang="en-US" sz="2000" dirty="0"/>
              <a:t>common fate </a:t>
            </a:r>
            <a:r>
              <a:rPr lang="ar-EG" sz="2000" dirty="0"/>
              <a:t> : يميل الناس إلى الجمع بين الأشياء التي تظهر سوية و تختفي سوية أو تتحرك سوية فأسهم الشركات التي تمتاز بصعودها و هبوطها المفاجئ تسمة أسهما سحرية و تجميع ضمن فئة واحدة على الرغم من أن الاستثمار في بعضها قد يكون مجديا و الاستثمار في بعضها قد يكون مشكوكا فيه .</a:t>
            </a:r>
            <a:endParaRPr lang="en-US" sz="2000" dirty="0"/>
          </a:p>
          <a:p>
            <a:pPr lvl="0" algn="just" rtl="1"/>
            <a:r>
              <a:rPr lang="ar-EG" sz="2000" b="1" dirty="0"/>
              <a:t>الإغلاق أو الإكمال</a:t>
            </a:r>
            <a:r>
              <a:rPr lang="ar-EG" sz="2000" dirty="0"/>
              <a:t> </a:t>
            </a:r>
            <a:r>
              <a:rPr lang="en-US" sz="2000" dirty="0"/>
              <a:t>Closure </a:t>
            </a:r>
            <a:r>
              <a:rPr lang="ar-EG" sz="2000" dirty="0"/>
              <a:t> من الملاحظ أن النبيهات و الأشكال الناقصة تميل إلى الاكتمال في إدراكنا .</a:t>
            </a:r>
            <a:endParaRPr lang="en-US" sz="2000" dirty="0"/>
          </a:p>
          <a:p>
            <a:pPr lvl="0" algn="just" rtl="1"/>
            <a:r>
              <a:rPr lang="ar-EG" sz="2000" b="1" dirty="0"/>
              <a:t>المحيط</a:t>
            </a:r>
            <a:r>
              <a:rPr lang="ar-EG" sz="2000" dirty="0"/>
              <a:t> </a:t>
            </a:r>
            <a:r>
              <a:rPr lang="en-US" sz="2000" dirty="0"/>
              <a:t>Context</a:t>
            </a:r>
            <a:r>
              <a:rPr lang="ar-EG" sz="2000" dirty="0"/>
              <a:t> : لو وضعنا ورقة سمراء وسط مجموعة من الأوراق السوداءستبدوا أكثر بياضا مما لو أحيطت بأوراق بيضاء بنفس الطريقة نحن نحكم على المشاكل التي تجابهنا في اطار المحيط أو الموقف الذي تظهر فيه .</a:t>
            </a:r>
            <a:endParaRPr lang="en-US" sz="2000" dirty="0"/>
          </a:p>
          <a:p>
            <a:pPr lvl="0" algn="just" rtl="1"/>
            <a:r>
              <a:rPr lang="ar-EG" sz="2000" b="1" dirty="0"/>
              <a:t>الشمول أو الكفية</a:t>
            </a:r>
            <a:r>
              <a:rPr lang="ar-EG" sz="2000" dirty="0"/>
              <a:t> </a:t>
            </a:r>
            <a:r>
              <a:rPr lang="en-US" sz="2000" dirty="0"/>
              <a:t>Universal </a:t>
            </a:r>
            <a:r>
              <a:rPr lang="ar-EG" sz="2000" dirty="0"/>
              <a:t> : فالانسان يميل إلى ادراك الاشياء بشكل شامل أو كلي و ليس جزئي .</a:t>
            </a:r>
            <a:endParaRPr lang="en-US" sz="2000" dirty="0"/>
          </a:p>
        </p:txBody>
      </p:sp>
    </p:spTree>
    <p:custDataLst>
      <p:tags r:id="rId1"/>
    </p:custData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035" y="908720"/>
            <a:ext cx="8015808" cy="1821160"/>
          </a:xfrm>
        </p:spPr>
        <p:txBody>
          <a:bodyPr>
            <a:normAutofit/>
          </a:bodyPr>
          <a:lstStyle/>
          <a:p>
            <a:pPr algn="ctr" rtl="1"/>
            <a:r>
              <a:rPr lang="ar-EG" sz="3600" dirty="0" smtClean="0"/>
              <a:t>تشوش الادراك </a:t>
            </a:r>
            <a:r>
              <a:rPr lang="en-US" sz="3600" dirty="0" err="1" smtClean="0"/>
              <a:t>Preceptual</a:t>
            </a:r>
            <a:r>
              <a:rPr lang="en-US" sz="3600" dirty="0" smtClean="0"/>
              <a:t> Distortions </a:t>
            </a:r>
            <a:endParaRPr lang="en-US" sz="3600" dirty="0"/>
          </a:p>
        </p:txBody>
      </p:sp>
      <p:sp>
        <p:nvSpPr>
          <p:cNvPr id="3" name="Rectangle 2"/>
          <p:cNvSpPr/>
          <p:nvPr/>
        </p:nvSpPr>
        <p:spPr>
          <a:xfrm>
            <a:off x="382978" y="3068960"/>
            <a:ext cx="8352928" cy="3416320"/>
          </a:xfrm>
          <a:prstGeom prst="rect">
            <a:avLst/>
          </a:prstGeom>
        </p:spPr>
        <p:txBody>
          <a:bodyPr wrap="square">
            <a:spAutoFit/>
          </a:bodyPr>
          <a:lstStyle/>
          <a:p>
            <a:pPr algn="just" rtl="1"/>
            <a:r>
              <a:rPr lang="ar-EG" sz="2400" dirty="0"/>
              <a:t>لاحظ الباحثون أن هناك عدد من الأخطاء يرتكبه الافراد لا شعوريا عند ادراكهم للأشياء أو لبعضهم البعض منها : </a:t>
            </a:r>
            <a:endParaRPr lang="en-US" sz="2400" dirty="0"/>
          </a:p>
          <a:p>
            <a:pPr lvl="0" algn="just" rtl="1"/>
            <a:r>
              <a:rPr lang="ar-EG" sz="2400" b="1" dirty="0"/>
              <a:t>الادراك الانتقائي</a:t>
            </a:r>
            <a:r>
              <a:rPr lang="ar-EG" sz="2400" dirty="0"/>
              <a:t> : و هو الميل لإدراك الأشياء التي تتفق مع حاجات الفرد ، و قيمه ، و اتجاهاته و تجنب المدركات التي قد تحدث اضطرابا أو تنافرا لدى الفرد فالادراك الانتقائي إذا عبارة عن آلية دفاعية يستخدمها الشخص لحماية او وقاية نفسه تجاه الأفكار والمواقف و الأشياء المهددة له او غير المريحة .</a:t>
            </a:r>
            <a:endParaRPr lang="en-US" sz="2400" dirty="0"/>
          </a:p>
          <a:p>
            <a:pPr lvl="0" algn="just" rtl="1"/>
            <a:r>
              <a:rPr lang="ar-EG" sz="2400" b="1" dirty="0"/>
              <a:t>القولبة أو التنميط</a:t>
            </a:r>
            <a:r>
              <a:rPr lang="ar-EG" sz="2400" dirty="0"/>
              <a:t> : الميل إلى تصنيف الاشياء ووضعها ضمن قوالب وتصنيفات معينة بحيث تعزي أو تفسر جميع خصائص ذلك الشيء على اساس خصائص الفئة التي وضع فيها . </a:t>
            </a:r>
            <a:endParaRPr lang="en-US" sz="2400" dirty="0"/>
          </a:p>
        </p:txBody>
      </p:sp>
    </p:spTree>
    <p:extLst>
      <p:ext uri="{BB962C8B-B14F-4D97-AF65-F5344CB8AC3E}">
        <p14:creationId xmlns:p14="http://schemas.microsoft.com/office/powerpoint/2010/main" val="2375952248"/>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3"/>
          </p:nvPr>
        </p:nvSpPr>
        <p:spPr/>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563888" y="404664"/>
            <a:ext cx="5305219" cy="616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472067"/>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3262" y="548680"/>
            <a:ext cx="3627340" cy="503215"/>
          </a:xfrm>
          <a:prstGeom prst="rect">
            <a:avLst/>
          </a:prstGeom>
        </p:spPr>
        <p:txBody>
          <a:bodyPr wrap="none">
            <a:spAutoFit/>
          </a:bodyPr>
          <a:lstStyle/>
          <a:p>
            <a:pPr algn="just" rtl="1">
              <a:lnSpc>
                <a:spcPct val="115000"/>
              </a:lnSpc>
              <a:spcAft>
                <a:spcPts val="0"/>
              </a:spcAft>
            </a:pPr>
            <a:r>
              <a:rPr lang="ar-EG" sz="2400" b="1" dirty="0">
                <a:ea typeface="Calibri"/>
                <a:cs typeface="Simplified Arabic"/>
              </a:rPr>
              <a:t>نافذة جوهاري </a:t>
            </a:r>
            <a:r>
              <a:rPr lang="en-US" sz="2400" b="1" dirty="0" err="1">
                <a:ea typeface="Calibri"/>
                <a:cs typeface="Simplified Arabic"/>
              </a:rPr>
              <a:t>Johari</a:t>
            </a:r>
            <a:r>
              <a:rPr lang="en-US" sz="2400" b="1" dirty="0">
                <a:ea typeface="Calibri"/>
                <a:cs typeface="Simplified Arabic"/>
              </a:rPr>
              <a:t> window </a:t>
            </a:r>
            <a:endParaRPr lang="en-US" dirty="0">
              <a:ea typeface="Calibri"/>
              <a:cs typeface="Arial"/>
            </a:endParaRPr>
          </a:p>
        </p:txBody>
      </p:sp>
      <p:sp>
        <p:nvSpPr>
          <p:cNvPr id="7" name="Rectangle 6"/>
          <p:cNvSpPr/>
          <p:nvPr/>
        </p:nvSpPr>
        <p:spPr>
          <a:xfrm>
            <a:off x="3563888" y="1204013"/>
            <a:ext cx="5283250" cy="2630335"/>
          </a:xfrm>
          <a:prstGeom prst="rect">
            <a:avLst/>
          </a:prstGeom>
        </p:spPr>
        <p:txBody>
          <a:bodyPr wrap="square">
            <a:spAutoFit/>
          </a:bodyPr>
          <a:lstStyle/>
          <a:p>
            <a:pPr indent="457200" algn="ctr">
              <a:lnSpc>
                <a:spcPct val="115000"/>
              </a:lnSpc>
              <a:spcAft>
                <a:spcPts val="0"/>
              </a:spcAft>
            </a:pPr>
            <a:r>
              <a:rPr lang="ar-EG" b="1" dirty="0">
                <a:ea typeface="Calibri"/>
                <a:cs typeface="Simplified Arabic"/>
              </a:rPr>
              <a:t>اقترح باحثان معروفان اطارا نظريا عرف باسم نافذة جوهاري ( اشارة إلى الاسمين الأولين لكلا العالمين جو / وهاري ) لتسهيل فهم الادراك الفردي ، و بالتالي تسهيل الاتصالات بين الافراد ، و تقليل اخطاء أو تشويش الادراك ، إن نافذة جوهاري عبارة عن أنموذج لمعالجة المعلومات يتكون من بعدي المعرفة بالذات و معرفة الآخرين بالشخص ، كل بعد من هذين البعدين يقسم إلى قسمين ( معروف / مجهول ) ينجم عن تفاعل هذين البعدين الخلايا أو المناطق الأربعة الموضحة في الشكل</a:t>
            </a:r>
            <a:endParaRPr lang="en-US" sz="1400" b="1" dirty="0">
              <a:ea typeface="Calibri"/>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4081485665"/>
              </p:ext>
            </p:extLst>
          </p:nvPr>
        </p:nvGraphicFramePr>
        <p:xfrm>
          <a:off x="1390650" y="4221088"/>
          <a:ext cx="6818630" cy="1219416"/>
        </p:xfrm>
        <a:graphic>
          <a:graphicData uri="http://schemas.openxmlformats.org/drawingml/2006/table">
            <a:tbl>
              <a:tblPr rtl="1" firstRow="1" firstCol="1" bandRow="1">
                <a:tableStyleId>{5C22544A-7EE6-4342-B048-85BDC9FD1C3A}</a:tableStyleId>
              </a:tblPr>
              <a:tblGrid>
                <a:gridCol w="1889125"/>
                <a:gridCol w="1889125"/>
                <a:gridCol w="1520190"/>
                <a:gridCol w="1520190"/>
              </a:tblGrid>
              <a:tr h="406472">
                <a:tc rowSpan="3">
                  <a:txBody>
                    <a:bodyPr/>
                    <a:lstStyle/>
                    <a:p>
                      <a:pPr marL="71755" marR="71755" algn="ctr" rtl="0">
                        <a:lnSpc>
                          <a:spcPct val="115000"/>
                        </a:lnSpc>
                        <a:spcAft>
                          <a:spcPts val="0"/>
                        </a:spcAft>
                      </a:pPr>
                      <a:r>
                        <a:rPr lang="ar-EG" sz="1400">
                          <a:effectLst/>
                        </a:rPr>
                        <a:t>معرفة الآخرين بالشخص</a:t>
                      </a:r>
                      <a:endParaRPr lang="en-US" sz="1100">
                        <a:effectLst/>
                        <a:latin typeface="Calibri"/>
                        <a:ea typeface="Calibri"/>
                        <a:cs typeface="Arial"/>
                      </a:endParaRPr>
                    </a:p>
                  </a:txBody>
                  <a:tcPr marL="68580" marR="68580" marT="0" marB="0" vert="vert270"/>
                </a:tc>
                <a:tc>
                  <a:txBody>
                    <a:bodyPr/>
                    <a:lstStyle/>
                    <a:p>
                      <a:pPr algn="just" rtl="0">
                        <a:lnSpc>
                          <a:spcPct val="115000"/>
                        </a:lnSpc>
                        <a:spcAft>
                          <a:spcPts val="0"/>
                        </a:spcAft>
                      </a:pPr>
                      <a:r>
                        <a:rPr lang="ar-EG" sz="1400">
                          <a:effectLst/>
                        </a:rPr>
                        <a:t> </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ar-EG" sz="1400">
                          <a:effectLst/>
                        </a:rPr>
                        <a:t>يعرف نفسه </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ar-EG" sz="1400">
                          <a:effectLst/>
                        </a:rPr>
                        <a:t>يجهل نفسه </a:t>
                      </a:r>
                      <a:endParaRPr lang="en-US" sz="1100">
                        <a:effectLst/>
                        <a:latin typeface="Calibri"/>
                        <a:ea typeface="Calibri"/>
                        <a:cs typeface="Arial"/>
                      </a:endParaRPr>
                    </a:p>
                  </a:txBody>
                  <a:tcPr marL="68580" marR="68580" marT="0" marB="0"/>
                </a:tc>
              </a:tr>
              <a:tr h="406472">
                <a:tc vMerge="1">
                  <a:txBody>
                    <a:bodyPr/>
                    <a:lstStyle/>
                    <a:p>
                      <a:endParaRPr lang="en-US"/>
                    </a:p>
                  </a:txBody>
                  <a:tcPr/>
                </a:tc>
                <a:tc>
                  <a:txBody>
                    <a:bodyPr/>
                    <a:lstStyle/>
                    <a:p>
                      <a:pPr algn="just" rtl="0">
                        <a:lnSpc>
                          <a:spcPct val="115000"/>
                        </a:lnSpc>
                        <a:spcAft>
                          <a:spcPts val="0"/>
                        </a:spcAft>
                      </a:pPr>
                      <a:r>
                        <a:rPr lang="ar-EG" sz="1400">
                          <a:effectLst/>
                        </a:rPr>
                        <a:t>يعرفه الآخرون </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ar-EG" sz="1400">
                          <a:effectLst/>
                        </a:rPr>
                        <a:t>حلبة اللعب </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ar-EG" sz="1400">
                          <a:effectLst/>
                        </a:rPr>
                        <a:t>منطقة العمى </a:t>
                      </a:r>
                      <a:endParaRPr lang="en-US" sz="1100">
                        <a:effectLst/>
                        <a:latin typeface="Calibri"/>
                        <a:ea typeface="Calibri"/>
                        <a:cs typeface="Arial"/>
                      </a:endParaRPr>
                    </a:p>
                  </a:txBody>
                  <a:tcPr marL="68580" marR="68580" marT="0" marB="0"/>
                </a:tc>
              </a:tr>
              <a:tr h="406472">
                <a:tc vMerge="1">
                  <a:txBody>
                    <a:bodyPr/>
                    <a:lstStyle/>
                    <a:p>
                      <a:endParaRPr lang="en-US"/>
                    </a:p>
                  </a:txBody>
                  <a:tcPr/>
                </a:tc>
                <a:tc>
                  <a:txBody>
                    <a:bodyPr/>
                    <a:lstStyle/>
                    <a:p>
                      <a:pPr algn="just" rtl="0">
                        <a:lnSpc>
                          <a:spcPct val="115000"/>
                        </a:lnSpc>
                        <a:spcAft>
                          <a:spcPts val="0"/>
                        </a:spcAft>
                      </a:pPr>
                      <a:r>
                        <a:rPr lang="ar-EG" sz="1400">
                          <a:effectLst/>
                        </a:rPr>
                        <a:t>مجهول من قبل الآخرين </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ar-EG" sz="1400">
                          <a:effectLst/>
                        </a:rPr>
                        <a:t>الواجهة </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ar-EG" sz="1400" dirty="0">
                          <a:effectLst/>
                        </a:rPr>
                        <a:t>منطقة المجهول </a:t>
                      </a:r>
                      <a:endParaRPr lang="en-US" sz="1100" dirty="0">
                        <a:effectLst/>
                        <a:latin typeface="Calibri"/>
                        <a:ea typeface="Calibri"/>
                        <a:cs typeface="Arial"/>
                      </a:endParaRPr>
                    </a:p>
                  </a:txBody>
                  <a:tcPr marL="68580" marR="68580" marT="0" marB="0"/>
                </a:tc>
              </a:tr>
            </a:tbl>
          </a:graphicData>
        </a:graphic>
      </p:graphicFrame>
      <p:sp>
        <p:nvSpPr>
          <p:cNvPr id="9" name="Rectangle 2"/>
          <p:cNvSpPr>
            <a:spLocks noChangeArrowheads="1"/>
          </p:cNvSpPr>
          <p:nvPr/>
        </p:nvSpPr>
        <p:spPr bwMode="auto">
          <a:xfrm>
            <a:off x="1390650"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EG" sz="1400" b="0" i="0" u="none" strike="noStrike" cap="none" normalizeH="0" baseline="0" smtClean="0">
                <a:ln>
                  <a:noFill/>
                </a:ln>
                <a:solidFill>
                  <a:schemeClr val="tx1"/>
                </a:solidFill>
                <a:effectLst/>
                <a:latin typeface="Calibri" pitchFamily="34" charset="0"/>
                <a:ea typeface="Calibri" pitchFamily="34" charset="0"/>
                <a:cs typeface="Simplified Arabic" pitchFamily="2" charset="-78"/>
              </a:rPr>
              <a:t>المعرفة بالذات</a:t>
            </a:r>
            <a:r>
              <a:rPr kumimoji="0" lang="en-US" sz="1400" b="0" i="0" u="none" strike="noStrike" cap="none" normalizeH="0" baseline="0" smtClean="0">
                <a:ln>
                  <a:noFill/>
                </a:ln>
                <a:solidFill>
                  <a:schemeClr val="tx1"/>
                </a:solidFill>
                <a:effectLst/>
                <a:latin typeface="Calibri" pitchFamily="34" charset="0"/>
                <a:ea typeface="Calibri" pitchFamily="34" charset="0"/>
                <a:cs typeface="Simplified Arabic" pitchFamily="2" charset="-78"/>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1389144"/>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1772816"/>
            <a:ext cx="7416824" cy="4708981"/>
          </a:xfrm>
          <a:prstGeom prst="rect">
            <a:avLst/>
          </a:prstGeom>
        </p:spPr>
        <p:txBody>
          <a:bodyPr wrap="square">
            <a:spAutoFit/>
          </a:bodyPr>
          <a:lstStyle/>
          <a:p>
            <a:pPr marL="342900" lvl="0" indent="-342900" algn="just" rtl="1">
              <a:buFont typeface="+mj-lt"/>
              <a:buAutoNum type="arabicPeriod"/>
            </a:pPr>
            <a:r>
              <a:rPr lang="ar-EG" sz="2000" dirty="0"/>
              <a:t>حلبة اللعب </a:t>
            </a:r>
            <a:r>
              <a:rPr lang="en-US" sz="2000" dirty="0"/>
              <a:t>Arena </a:t>
            </a:r>
            <a:r>
              <a:rPr lang="ar-EG" sz="2000" dirty="0"/>
              <a:t> أو الشخص الواضح ، تتضمن هذه الخلية جميع العوامل التي يوجد اتفاق على ادراكها بين الفرد و الآخرين ، بمعنى أن الآخرين يرون الفرد كما يرى هو نفسه مثلا يشعر الفرد بالثقة في نفسه و يراه الآخرون واثقا من نفسه أيضا </a:t>
            </a:r>
            <a:endParaRPr lang="en-US" sz="2000" dirty="0"/>
          </a:p>
          <a:p>
            <a:pPr marL="342900" lvl="0" indent="-342900" algn="just" rtl="1">
              <a:buFont typeface="+mj-lt"/>
              <a:buAutoNum type="arabicPeriod"/>
            </a:pPr>
            <a:r>
              <a:rPr lang="ar-EG" sz="2000" dirty="0"/>
              <a:t>الواجهة </a:t>
            </a:r>
            <a:r>
              <a:rPr lang="en-US" sz="2000" dirty="0"/>
              <a:t>Façade </a:t>
            </a:r>
            <a:r>
              <a:rPr lang="ar-EG" sz="2000" dirty="0"/>
              <a:t> أو الشخص غير الواضح يرى الأشخاص الذين يقعون ضمن هذه الخلية عوامل وخصائص معينة في أنفسهم لكنهم يخفونها عن الآخرين ، مثلا قد يشعر الفرد بعدم الأمان أو القلق لكنه يجاهد لكي يظهر واثقا من نفسه و مطمئنا بمعنى أن الناس لا يرون الفرد على حقيقته وأن ذلك الفرد يحاول دوما منع الآخرين من رؤيته على حقيقته . </a:t>
            </a:r>
            <a:endParaRPr lang="en-US" sz="2000" dirty="0"/>
          </a:p>
          <a:p>
            <a:pPr marL="342900" lvl="0" indent="-342900" algn="just" rtl="1">
              <a:buFont typeface="+mj-lt"/>
              <a:buAutoNum type="arabicPeriod"/>
            </a:pPr>
            <a:r>
              <a:rPr lang="ar-EG" sz="2000" dirty="0"/>
              <a:t>منطقة العمي </a:t>
            </a:r>
            <a:r>
              <a:rPr lang="en-US" sz="2000" dirty="0" err="1"/>
              <a:t>Blindspot</a:t>
            </a:r>
            <a:r>
              <a:rPr lang="ar-EG" sz="2000" dirty="0"/>
              <a:t> أو الشخص الذي يجهل نفسه تقع ضمن هذه المنطقة تلك العوامل التي يراها الآخرون في الفرد لكنه لا يستطيع أن يراها أو يدركها في نفسه ، مثلا قد يرى الأخرون أن شخصا ما تقل كفائته نتيجة ارهاقه أو تعبه ، لكنه لا يجد نفسه مرهقا أو لا يريد أن يعترف أنه كذلك ، بمعنى الناس يعرفون أشياء معينة عن الفرد لكنهم قد ي لايخبروه بها حتى ولو كانوا أعز الاصدقاء له . </a:t>
            </a:r>
            <a:endParaRPr lang="en-US" sz="2000" dirty="0"/>
          </a:p>
          <a:p>
            <a:pPr marL="342900" indent="-342900" algn="just" rtl="1">
              <a:buFont typeface="+mj-lt"/>
              <a:buAutoNum type="arabicPeriod"/>
            </a:pPr>
            <a:r>
              <a:rPr lang="ar-EG" sz="2000" dirty="0"/>
              <a:t>منطقة المجهول </a:t>
            </a:r>
            <a:r>
              <a:rPr lang="en-US" sz="2000" dirty="0"/>
              <a:t>Unknown </a:t>
            </a:r>
            <a:r>
              <a:rPr lang="ar-EG" sz="2000" dirty="0"/>
              <a:t> أو النفس المجهولة ، تقع ضمن هذه المنطقة أو الخلية كافة العوامل التي لا يراها أو يدركها الناس عن الفرد فضلا عن عدم ادراكه هو لها . </a:t>
            </a:r>
            <a:endParaRPr lang="en-US" sz="2000" dirty="0"/>
          </a:p>
        </p:txBody>
      </p:sp>
    </p:spTree>
    <p:extLst>
      <p:ext uri="{BB962C8B-B14F-4D97-AF65-F5344CB8AC3E}">
        <p14:creationId xmlns:p14="http://schemas.microsoft.com/office/powerpoint/2010/main" val="2391547016"/>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052736"/>
            <a:ext cx="8735888" cy="4968552"/>
          </a:xfrm>
        </p:spPr>
        <p:txBody>
          <a:bodyPr>
            <a:normAutofit/>
          </a:bodyPr>
          <a:lstStyle/>
          <a:p>
            <a:pPr marL="0" indent="0" algn="ctr"/>
            <a:r>
              <a:rPr lang="ar-EG" dirty="0" smtClean="0"/>
              <a:t>السلوك التنظيمي</a:t>
            </a:r>
            <a:r>
              <a:rPr lang="en-US" dirty="0"/>
              <a:t/>
            </a:r>
            <a:br>
              <a:rPr lang="en-US" dirty="0"/>
            </a:br>
            <a:r>
              <a:rPr lang="ar-EG" dirty="0"/>
              <a:t>المحاضرات المقررة للمرحلة الثالثة/قسم الادارة العامة-المحاضرة </a:t>
            </a:r>
            <a:r>
              <a:rPr lang="ar-EG" dirty="0" smtClean="0"/>
              <a:t>الخامسة</a:t>
            </a:r>
            <a:r>
              <a:rPr lang="ar-EG" dirty="0"/>
              <a:t/>
            </a:r>
            <a:br>
              <a:rPr lang="ar-EG" dirty="0"/>
            </a:br>
            <a:r>
              <a:rPr lang="ar-EG" dirty="0"/>
              <a:t> </a:t>
            </a:r>
            <a:br>
              <a:rPr lang="ar-EG" dirty="0"/>
            </a:br>
            <a:r>
              <a:rPr lang="ar-EG" dirty="0"/>
              <a:t>مدرس المادة </a:t>
            </a:r>
            <a:r>
              <a:rPr lang="ar-EG" dirty="0" err="1"/>
              <a:t>م.م</a:t>
            </a:r>
            <a:r>
              <a:rPr lang="ar-EG" dirty="0"/>
              <a:t>  سجاد خلف حسين علي</a:t>
            </a:r>
            <a:br>
              <a:rPr lang="ar-EG" dirty="0"/>
            </a:br>
            <a:r>
              <a:rPr lang="ar-EG" dirty="0"/>
              <a:t>العام الدراسي /2019</a:t>
            </a:r>
            <a:br>
              <a:rPr lang="ar-EG" dirty="0"/>
            </a:br>
            <a:r>
              <a:rPr lang="en-US" dirty="0"/>
              <a:t>Msc.sajjad@yahoo.com</a:t>
            </a:r>
            <a:br>
              <a:rPr lang="en-US" dirty="0"/>
            </a:br>
            <a:r>
              <a:rPr lang="en-US" dirty="0"/>
              <a:t>009647728865270</a:t>
            </a:r>
            <a:endParaRPr lang="ar-EG" dirty="0"/>
          </a:p>
        </p:txBody>
      </p:sp>
      <p:sp>
        <p:nvSpPr>
          <p:cNvPr id="3" name="عنصر نائب للصورة 2"/>
          <p:cNvSpPr>
            <a:spLocks noGrp="1"/>
          </p:cNvSpPr>
          <p:nvPr>
            <p:ph type="pic" sz="quarter" idx="13"/>
          </p:nvPr>
        </p:nvSpPr>
        <p:spPr/>
      </p:sp>
    </p:spTree>
    <p:extLst>
      <p:ext uri="{BB962C8B-B14F-4D97-AF65-F5344CB8AC3E}">
        <p14:creationId xmlns:p14="http://schemas.microsoft.com/office/powerpoint/2010/main" val="907161417"/>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332656"/>
            <a:ext cx="6781800" cy="1497598"/>
          </a:xfrm>
          <a:prstGeom prst="rect">
            <a:avLst/>
          </a:prstGeom>
          <a:noFill/>
        </p:spPr>
        <p:txBody>
          <a:bodyPr wrap="square" rtlCol="0">
            <a:normAutofit fontScale="85000" lnSpcReduction="10000"/>
          </a:bodyPr>
          <a:lstStyle/>
          <a:p>
            <a:pPr rtl="1"/>
            <a:r>
              <a:rPr lang="ar-EG" sz="7200" b="1" dirty="0" smtClean="0"/>
              <a:t>مبررات السلوك التنظيمي</a:t>
            </a:r>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960" y="4941168"/>
            <a:ext cx="5763237" cy="12227653"/>
          </a:xfrm>
          <a:prstGeom prst="rect">
            <a:avLst/>
          </a:prstGeom>
        </p:spPr>
      </p:pic>
      <p:sp>
        <p:nvSpPr>
          <p:cNvPr id="2" name="Rectangle 1"/>
          <p:cNvSpPr/>
          <p:nvPr/>
        </p:nvSpPr>
        <p:spPr>
          <a:xfrm>
            <a:off x="611560" y="1556792"/>
            <a:ext cx="8077944" cy="4401205"/>
          </a:xfrm>
          <a:prstGeom prst="rect">
            <a:avLst/>
          </a:prstGeom>
        </p:spPr>
        <p:txBody>
          <a:bodyPr wrap="square">
            <a:spAutoFit/>
          </a:bodyPr>
          <a:lstStyle/>
          <a:p>
            <a:pPr algn="just" rtl="1"/>
            <a:r>
              <a:rPr lang="ar-EG" sz="2000" dirty="0"/>
              <a:t>يهتم السلوك التنيظيمي بالأفراد و المجموعا و نشاطاتهم في المنظمة ، حيث تسعى الإدارة تحقيق أعلى درجة من الكفاءة في تحقيق أهدافها ، لكن هذه الاهداف لا يمكن تحقيقها دون الجهد الأساسي من هنا كان السلوك التنظيمي عنصر مهما في الادارة تزود المديرين بالمعلومات الضرورية لفهم الفرد و المجموعات وكيفية سلوكهم لذلك .ومبررات السلوك التنظيمي هي : </a:t>
            </a:r>
            <a:endParaRPr lang="en-US" sz="2000" dirty="0"/>
          </a:p>
          <a:p>
            <a:pPr marL="457200" lvl="0" indent="-457200" algn="just" rtl="1">
              <a:buFont typeface="+mj-lt"/>
              <a:buAutoNum type="arabicPeriod"/>
            </a:pPr>
            <a:r>
              <a:rPr lang="ar-EG" sz="2000" dirty="0"/>
              <a:t>إن كبر حم التنظيمات الحديثة و ضخامة عدد العاملين بها ينتج عنه عدة مشكلات على مستويات متعددة مالية وتنظيمية وفنية و غيرها .</a:t>
            </a:r>
            <a:endParaRPr lang="en-US" sz="2000" dirty="0"/>
          </a:p>
          <a:p>
            <a:pPr marL="457200" lvl="0" indent="-457200" algn="just" rtl="1">
              <a:buFont typeface="+mj-lt"/>
              <a:buAutoNum type="arabicPeriod"/>
            </a:pPr>
            <a:r>
              <a:rPr lang="ar-EG" sz="2000" dirty="0"/>
              <a:t>الحاجة لفهم أعمق لرغبات و احتياجات ودوافع المتعاملين مع المنظمة من طالبي الخدمة  أو السلعة إلى جانب العاملين في المنظمات .</a:t>
            </a:r>
            <a:endParaRPr lang="en-US" sz="2000" dirty="0"/>
          </a:p>
          <a:p>
            <a:pPr marL="457200" lvl="0" indent="-457200" algn="just" rtl="1">
              <a:buFont typeface="+mj-lt"/>
              <a:buAutoNum type="arabicPeriod"/>
            </a:pPr>
            <a:r>
              <a:rPr lang="ar-EG" sz="2000" dirty="0"/>
              <a:t>تغير اتجاهات العاملين ودرجة تعاونهم و مستويات إبداعهم و تهيئتهم وتقبلهم للتغيير و التطوير .</a:t>
            </a:r>
            <a:endParaRPr lang="en-US" sz="2000" dirty="0"/>
          </a:p>
          <a:p>
            <a:pPr marL="457200" lvl="0" indent="-457200" algn="just" rtl="1">
              <a:buFont typeface="+mj-lt"/>
              <a:buAutoNum type="arabicPeriod"/>
            </a:pPr>
            <a:r>
              <a:rPr lang="ar-EG" sz="2000" dirty="0"/>
              <a:t>فهم السلوك التنظيمي يتيح المزيد من التفهم للفرد و لدوافعه و لمكونات شخصيته وما يهدد نفسيته من القلق و الصراع و الإحباط .</a:t>
            </a:r>
            <a:endParaRPr lang="en-US" sz="2000" dirty="0"/>
          </a:p>
          <a:p>
            <a:pPr marL="457200" lvl="0" indent="-457200" algn="just" rtl="1">
              <a:buFont typeface="+mj-lt"/>
              <a:buAutoNum type="arabicPeriod"/>
            </a:pPr>
            <a:r>
              <a:rPr lang="ar-EG" sz="2000" dirty="0"/>
              <a:t>زيادة قدرة رجل الادارة و المنظمة على التعامل مع العاملين و على تحليل سلوكهم و التنبؤ به و توجيهه بما يخدم مصلحة العمل و تحقيق أهدافه .</a:t>
            </a:r>
            <a:endParaRPr lang="en-US" sz="2000"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712" y="2276872"/>
            <a:ext cx="7583760" cy="3168352"/>
          </a:xfrm>
        </p:spPr>
        <p:txBody>
          <a:bodyPr>
            <a:noAutofit/>
          </a:bodyPr>
          <a:lstStyle/>
          <a:p>
            <a:pPr algn="r" rtl="1"/>
            <a:r>
              <a:rPr lang="ar-EG" sz="2800" dirty="0"/>
              <a:t>مفهوم التعلم </a:t>
            </a:r>
            <a:r>
              <a:rPr lang="ar-EG" sz="2800" dirty="0" smtClean="0"/>
              <a:t>:</a:t>
            </a:r>
            <a:br>
              <a:rPr lang="ar-EG" sz="2800" dirty="0" smtClean="0"/>
            </a:br>
            <a:r>
              <a:rPr lang="ar-EG" sz="2800" dirty="0" smtClean="0"/>
              <a:t>كثيرا </a:t>
            </a:r>
            <a:r>
              <a:rPr lang="ar-EG" sz="2800" dirty="0"/>
              <a:t>ما يحدث خلط بين مفهومي التعلم و التعليم ، لكن الواقع هناك فارق جوهري بين المفهومين فالتعليم هو مجهود شخصي أو مؤسسي مقصود و منظم لمساعدة شخص أو أشخاص راغبين في التعلم ،أما التعلم فهو مجهود شخصي أو مجهود ذاتي ( مقصود أو غير مقصود) يصدر عن المتعلم ، فالتعلم إذا لا يشترط المنهجية أو الانتظام أو القصدية لأننا كما سبق وذكر قد نتعلم من تجاربنا أو تجارب الآخرين التي تمر بنا دون قصد .</a:t>
            </a:r>
            <a:endParaRPr lang="en-US" sz="2800" dirty="0"/>
          </a:p>
        </p:txBody>
      </p:sp>
      <p:sp>
        <p:nvSpPr>
          <p:cNvPr id="3" name="Rectangle 2"/>
          <p:cNvSpPr/>
          <p:nvPr/>
        </p:nvSpPr>
        <p:spPr>
          <a:xfrm>
            <a:off x="3015323" y="1196752"/>
            <a:ext cx="5805149" cy="523220"/>
          </a:xfrm>
          <a:prstGeom prst="rect">
            <a:avLst/>
          </a:prstGeom>
        </p:spPr>
        <p:txBody>
          <a:bodyPr wrap="square">
            <a:spAutoFit/>
          </a:bodyPr>
          <a:lstStyle/>
          <a:p>
            <a:pPr algn="ctr" rtl="1"/>
            <a:r>
              <a:rPr lang="ar-EG" sz="2800" b="1" dirty="0"/>
              <a:t>الخامس/التعليم و تعديل السلوك التنظيمي</a:t>
            </a:r>
            <a:endParaRPr lang="en-US" sz="2800" b="1" dirty="0"/>
          </a:p>
        </p:txBody>
      </p:sp>
    </p:spTree>
    <p:extLst>
      <p:ext uri="{BB962C8B-B14F-4D97-AF65-F5344CB8AC3E}">
        <p14:creationId xmlns:p14="http://schemas.microsoft.com/office/powerpoint/2010/main" val="671280627"/>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484784"/>
            <a:ext cx="8066065" cy="4893647"/>
          </a:xfrm>
          <a:prstGeom prst="rect">
            <a:avLst/>
          </a:prstGeom>
        </p:spPr>
        <p:txBody>
          <a:bodyPr wrap="square">
            <a:spAutoFit/>
          </a:bodyPr>
          <a:lstStyle/>
          <a:p>
            <a:pPr algn="just" rtl="1"/>
            <a:r>
              <a:rPr lang="ar-EG" sz="2400" b="1" dirty="0"/>
              <a:t>مبادئ التعلم : </a:t>
            </a:r>
            <a:endParaRPr lang="en-US" sz="2400" dirty="0"/>
          </a:p>
          <a:p>
            <a:pPr algn="just" rtl="1"/>
            <a:r>
              <a:rPr lang="ar-EG" sz="2400" dirty="0"/>
              <a:t>على الرغم من اختلاف نظريات التعلم في تفسير التعلم و حصوله إلا أنها كما يبدو تتفق على مبادئ رئيسة مشتركة للتعلم هي : </a:t>
            </a:r>
            <a:endParaRPr lang="en-US" sz="2400" dirty="0"/>
          </a:p>
          <a:p>
            <a:pPr marL="514350" lvl="0" indent="-514350" algn="just" rtl="1">
              <a:buFont typeface="+mj-lt"/>
              <a:buAutoNum type="arabicPeriod"/>
            </a:pPr>
            <a:r>
              <a:rPr lang="ar-EG" sz="2400" dirty="0"/>
              <a:t>لا تعلم بدون دافع لأن التعلم هو تغير في السلوك و التفكير أو الشعور ينجم عن نشاط فردي مقصود والإنسان لا يقوم بنشاط عيني أو غير قصدي فالدافع إذا شرط ضروري للتعلم . </a:t>
            </a:r>
            <a:endParaRPr lang="en-US" sz="2400" dirty="0"/>
          </a:p>
          <a:p>
            <a:pPr marL="514350" lvl="0" indent="-514350" algn="just" rtl="1">
              <a:buFont typeface="+mj-lt"/>
              <a:buAutoNum type="arabicPeriod"/>
            </a:pPr>
            <a:r>
              <a:rPr lang="ar-EG" sz="2400" dirty="0"/>
              <a:t>لا تعلم بدون تدعيم أي بدون ثواب أو عقاب </a:t>
            </a:r>
            <a:endParaRPr lang="en-US" sz="2400" dirty="0"/>
          </a:p>
          <a:p>
            <a:pPr marL="514350" lvl="0" indent="-514350" algn="just" rtl="1">
              <a:buFont typeface="+mj-lt"/>
              <a:buAutoNum type="arabicPeriod"/>
            </a:pPr>
            <a:r>
              <a:rPr lang="ar-EG" sz="2400" dirty="0"/>
              <a:t>التعلم نشاط ذاتي يقوم به المتعلم نفسه نتيجة حاجة لديه .</a:t>
            </a:r>
            <a:endParaRPr lang="en-US" sz="2400" dirty="0"/>
          </a:p>
          <a:p>
            <a:pPr marL="514350" lvl="0" indent="-514350" algn="just" rtl="1">
              <a:buFont typeface="+mj-lt"/>
              <a:buAutoNum type="arabicPeriod"/>
            </a:pPr>
            <a:r>
              <a:rPr lang="ar-EG" sz="2400" dirty="0"/>
              <a:t>على الرغم مما يبدو من أهمية للتكرار في التعلم إلا ان التكرار لوحده غير كاف للتعلم و تكوين العادات . فتكرار تعاطي الدواء لا يكفي لاكتساب عادة تعاطيه . </a:t>
            </a:r>
            <a:endParaRPr lang="en-US" sz="2400" dirty="0"/>
          </a:p>
          <a:p>
            <a:pPr marL="514350" lvl="0" indent="-514350" algn="just" rtl="1">
              <a:buFont typeface="+mj-lt"/>
              <a:buAutoNum type="arabicPeriod"/>
            </a:pPr>
            <a:r>
              <a:rPr lang="ar-EG" sz="2400" dirty="0"/>
              <a:t>انتقال اثر التعلم من الموقف الأصلي إلى المواقف الشبيهة به كما لاحظنا في التعلم الاجتماعي أو التعلم البديل .</a:t>
            </a:r>
            <a:endParaRPr lang="en-US" sz="2400" dirty="0"/>
          </a:p>
        </p:txBody>
      </p:sp>
    </p:spTree>
    <p:extLst>
      <p:ext uri="{BB962C8B-B14F-4D97-AF65-F5344CB8AC3E}">
        <p14:creationId xmlns:p14="http://schemas.microsoft.com/office/powerpoint/2010/main" val="3118044531"/>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971600" y="980728"/>
            <a:ext cx="7704856" cy="55091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378406"/>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1" y="1268760"/>
            <a:ext cx="8208912" cy="4893647"/>
          </a:xfrm>
          <a:prstGeom prst="rect">
            <a:avLst/>
          </a:prstGeom>
        </p:spPr>
        <p:txBody>
          <a:bodyPr wrap="square">
            <a:spAutoFit/>
          </a:bodyPr>
          <a:lstStyle/>
          <a:p>
            <a:pPr algn="just" rtl="1"/>
            <a:r>
              <a:rPr lang="ar-EG" sz="2400" b="1" dirty="0"/>
              <a:t>نظريات التعلم </a:t>
            </a:r>
            <a:r>
              <a:rPr lang="en-US" sz="2400" b="1" dirty="0"/>
              <a:t>Learning </a:t>
            </a:r>
            <a:r>
              <a:rPr lang="en-US" sz="2400" b="1" dirty="0" err="1"/>
              <a:t>Theorics</a:t>
            </a:r>
            <a:r>
              <a:rPr lang="en-US" sz="2400" b="1" dirty="0"/>
              <a:t>  </a:t>
            </a:r>
          </a:p>
          <a:p>
            <a:pPr algn="just" rtl="1"/>
            <a:r>
              <a:rPr lang="ar-EG" sz="2400" dirty="0"/>
              <a:t>طور علماء النفس قلاقة نماذج نظرية لتفسير عملية التعلم في النظريات السلوكية ، و النظرية المعرفية ، والتعلم الاجتماعي ستجري في أدناه مناقشة موجزة لأفكار هذه المدارس و النظريات التي تضمنتها .</a:t>
            </a:r>
            <a:endParaRPr lang="en-US" sz="2400" dirty="0"/>
          </a:p>
          <a:p>
            <a:pPr algn="just" rtl="1"/>
            <a:r>
              <a:rPr lang="ar-EG" sz="2400" b="1" dirty="0"/>
              <a:t>1-النظريات السلوكية </a:t>
            </a:r>
            <a:r>
              <a:rPr lang="en-US" sz="2400" b="1" dirty="0"/>
              <a:t>Behavioral Theories </a:t>
            </a:r>
            <a:endParaRPr lang="en-US" sz="2400" dirty="0"/>
          </a:p>
          <a:p>
            <a:pPr algn="just" rtl="1"/>
            <a:r>
              <a:rPr lang="ar-EG" sz="2400" dirty="0"/>
              <a:t>طور السلوكيون من علماء النفس نظريتين رئيستين في التعلم تعتمدان على التعليم الشرطي أو ما يسمى بالاشتراط </a:t>
            </a:r>
            <a:r>
              <a:rPr lang="en-US" sz="2400" dirty="0"/>
              <a:t>Conditioning </a:t>
            </a:r>
            <a:r>
              <a:rPr lang="ar-EG" sz="2400" dirty="0"/>
              <a:t> النظرية الأولى هي نظرية الإشراط التقليدية ، و الثانية هي نظرية الإشراط العامل .</a:t>
            </a:r>
            <a:endParaRPr lang="en-US" sz="2400" dirty="0"/>
          </a:p>
          <a:p>
            <a:pPr algn="just" rtl="1"/>
            <a:r>
              <a:rPr lang="ar-EG" sz="2400" b="1" dirty="0"/>
              <a:t>تعديل السلوك </a:t>
            </a:r>
            <a:r>
              <a:rPr lang="en-US" sz="2400" b="1" dirty="0"/>
              <a:t>behavioral </a:t>
            </a:r>
            <a:r>
              <a:rPr lang="en-US" sz="2400" b="1" dirty="0" err="1"/>
              <a:t>Modidication</a:t>
            </a:r>
            <a:r>
              <a:rPr lang="en-US" sz="2400" b="1" dirty="0"/>
              <a:t> </a:t>
            </a:r>
            <a:endParaRPr lang="en-US" sz="2400" dirty="0"/>
          </a:p>
          <a:p>
            <a:pPr algn="just" rtl="1"/>
            <a:r>
              <a:rPr lang="ar-EG" sz="2400" dirty="0"/>
              <a:t>يرغب كثير من المديرين عادة بتغيير أو تعديل السلوك التنظيمي للعاملين لأسباب عدة ،إن عملية تغيير السلوك بواسطة التحكم في النتائج أو الآثار التي تعقب سلوك معين في المواقف التنظيمية تسمى عادة تعديل السلوك التنظيمي </a:t>
            </a:r>
            <a:r>
              <a:rPr lang="en-US" sz="2400" dirty="0"/>
              <a:t>Behavior Modification </a:t>
            </a:r>
            <a:r>
              <a:rPr lang="en-US" sz="2400" dirty="0" err="1"/>
              <a:t>Orginizational</a:t>
            </a:r>
            <a:r>
              <a:rPr lang="en-US" sz="2400" dirty="0"/>
              <a:t> </a:t>
            </a:r>
            <a:r>
              <a:rPr lang="ar-EG" sz="2400" dirty="0"/>
              <a:t> تسمى الانجليزية اختصار </a:t>
            </a:r>
            <a:r>
              <a:rPr lang="en-US" sz="2400" dirty="0"/>
              <a:t>OB Mod </a:t>
            </a:r>
          </a:p>
        </p:txBody>
      </p:sp>
    </p:spTree>
    <p:extLst>
      <p:ext uri="{BB962C8B-B14F-4D97-AF65-F5344CB8AC3E}">
        <p14:creationId xmlns:p14="http://schemas.microsoft.com/office/powerpoint/2010/main" val="278927315"/>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2564904"/>
            <a:ext cx="8460432" cy="3416320"/>
          </a:xfrm>
          <a:prstGeom prst="rect">
            <a:avLst/>
          </a:prstGeom>
        </p:spPr>
        <p:txBody>
          <a:bodyPr wrap="square">
            <a:spAutoFit/>
          </a:bodyPr>
          <a:lstStyle/>
          <a:p>
            <a:pPr algn="just" rtl="1"/>
            <a:r>
              <a:rPr lang="ar-EG" sz="2400" dirty="0"/>
              <a:t>يمكن إذا تعريف تعديل السلوك التنظيمي ، بأنه التعزيز المقصود لسلوك العمل المرغوب و عدم التعزيز و معاقبة السلوك غير المرغوب به "، و هو يتضمن استخدام اربع وسائل تعزيزية هي التعزيز الإيجابي ،و التعزيز السلبي ( التجنب ) ، و العقوبة ، و الإطفاء .</a:t>
            </a:r>
            <a:endParaRPr lang="en-US" sz="2400" dirty="0"/>
          </a:p>
          <a:p>
            <a:pPr lvl="0" algn="just" rtl="1"/>
            <a:r>
              <a:rPr lang="ar-EG" sz="2400" b="1" dirty="0"/>
              <a:t>التعزيز الإيجابي </a:t>
            </a:r>
            <a:r>
              <a:rPr lang="en-US" sz="2400" b="1" dirty="0"/>
              <a:t>Positive Reinforcement </a:t>
            </a:r>
            <a:endParaRPr lang="en-US" sz="2400" dirty="0"/>
          </a:p>
          <a:p>
            <a:pPr algn="just" rtl="1"/>
            <a:r>
              <a:rPr lang="ar-EG" sz="2400" dirty="0"/>
              <a:t>يقصد بالتعزيز عموما التأثير في سلوك ما بواسطة نتائجه ، أما التعزيز الإيجابي فيقصد به التأثير في السلوك عن طريق إحداث نتائج إيجابية تزيد من احتمال تكرار ذلك السلوك المرغوب في المواقف المشابهة ، فقد يمنح مدير ما مكافأة ( مثل الترقية) لأحد العاملين نتيجة قيامه بسلوك مرغوب فالترقية هنا تعزيز إيجابي .</a:t>
            </a:r>
            <a:endParaRPr lang="en-US" sz="2400" dirty="0"/>
          </a:p>
        </p:txBody>
      </p:sp>
    </p:spTree>
    <p:extLst>
      <p:ext uri="{BB962C8B-B14F-4D97-AF65-F5344CB8AC3E}">
        <p14:creationId xmlns:p14="http://schemas.microsoft.com/office/powerpoint/2010/main" val="2369227525"/>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3"/>
          </p:nvPr>
        </p:nvSpPr>
        <p:spPr/>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99592" y="1268760"/>
            <a:ext cx="8051177" cy="4893852"/>
          </a:xfrm>
          <a:prstGeom prst="rect">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434320"/>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3"/>
          </p:nvPr>
        </p:nvSpPr>
        <p:spPr/>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27584" y="404664"/>
            <a:ext cx="8179135" cy="5734776"/>
          </a:xfrm>
          <a:prstGeom prst="rect">
            <a:avLst/>
          </a:prstGeom>
          <a:noFill/>
          <a:ln w="9525">
            <a:solidFill>
              <a:schemeClr val="bg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187361"/>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0032" y="764704"/>
            <a:ext cx="3887603" cy="461665"/>
          </a:xfrm>
          <a:prstGeom prst="rect">
            <a:avLst/>
          </a:prstGeom>
        </p:spPr>
        <p:txBody>
          <a:bodyPr wrap="none">
            <a:spAutoFit/>
          </a:bodyPr>
          <a:lstStyle/>
          <a:p>
            <a:pPr rtl="1"/>
            <a:r>
              <a:rPr lang="ar-EG" sz="2400" b="1" dirty="0" smtClean="0"/>
              <a:t>تقويم تعديل السلوك التنظيمي ( تست)</a:t>
            </a:r>
            <a:endParaRPr lang="en-US" sz="2400" dirty="0"/>
          </a:p>
        </p:txBody>
      </p:sp>
      <p:sp>
        <p:nvSpPr>
          <p:cNvPr id="5" name="Rectangle 4"/>
          <p:cNvSpPr/>
          <p:nvPr/>
        </p:nvSpPr>
        <p:spPr>
          <a:xfrm>
            <a:off x="2271264" y="1340768"/>
            <a:ext cx="6606480" cy="923330"/>
          </a:xfrm>
          <a:prstGeom prst="rect">
            <a:avLst/>
          </a:prstGeom>
        </p:spPr>
        <p:txBody>
          <a:bodyPr wrap="square">
            <a:spAutoFit/>
          </a:bodyPr>
          <a:lstStyle/>
          <a:p>
            <a:pPr algn="just" rtl="1"/>
            <a:r>
              <a:rPr lang="ar-EG" dirty="0"/>
              <a:t>أظهرت عدد من الدراسات فائدة تعديل السلوك التظيمي ( تست) للمنظمات مع ذلك أثيرت انتقادات نظرية ، وعملية ، و اخلاقية بخصوص تست ، يظهر الجدول التالي موجزا لإيجابيات وسلبيات تست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66589272"/>
              </p:ext>
            </p:extLst>
          </p:nvPr>
        </p:nvGraphicFramePr>
        <p:xfrm>
          <a:off x="1760220" y="2513679"/>
          <a:ext cx="6080760" cy="3680460"/>
        </p:xfrm>
        <a:graphic>
          <a:graphicData uri="http://schemas.openxmlformats.org/drawingml/2006/table">
            <a:tbl>
              <a:tblPr rtl="1" firstRow="1" firstCol="1" bandRow="1">
                <a:tableStyleId>{5C22544A-7EE6-4342-B048-85BDC9FD1C3A}</a:tableStyleId>
              </a:tblPr>
              <a:tblGrid>
                <a:gridCol w="3040380"/>
                <a:gridCol w="3040380"/>
              </a:tblGrid>
              <a:tr h="0">
                <a:tc>
                  <a:txBody>
                    <a:bodyPr/>
                    <a:lstStyle/>
                    <a:p>
                      <a:pPr algn="ctr" rtl="1">
                        <a:lnSpc>
                          <a:spcPct val="115000"/>
                        </a:lnSpc>
                        <a:spcAft>
                          <a:spcPts val="0"/>
                        </a:spcAft>
                      </a:pPr>
                      <a:r>
                        <a:rPr lang="ar-EG" sz="1600" dirty="0">
                          <a:effectLst/>
                        </a:rPr>
                        <a:t>الإيجابيات</a:t>
                      </a:r>
                      <a:endParaRPr lang="en-US" sz="1200" dirty="0">
                        <a:effectLst/>
                        <a:latin typeface="Calibri"/>
                        <a:ea typeface="Calibri"/>
                        <a:cs typeface="Arial"/>
                      </a:endParaRPr>
                    </a:p>
                  </a:txBody>
                  <a:tcPr marL="68580" marR="68580" marT="0" marB="0"/>
                </a:tc>
                <a:tc>
                  <a:txBody>
                    <a:bodyPr/>
                    <a:lstStyle/>
                    <a:p>
                      <a:pPr algn="ctr" rtl="1">
                        <a:lnSpc>
                          <a:spcPct val="115000"/>
                        </a:lnSpc>
                        <a:spcAft>
                          <a:spcPts val="0"/>
                        </a:spcAft>
                      </a:pPr>
                      <a:r>
                        <a:rPr lang="ar-EG" sz="1600">
                          <a:effectLst/>
                        </a:rPr>
                        <a:t>السلبيات</a:t>
                      </a:r>
                      <a:endParaRPr lang="en-US" sz="1200">
                        <a:effectLst/>
                        <a:latin typeface="Calibri"/>
                        <a:ea typeface="Calibri"/>
                        <a:cs typeface="Arial"/>
                      </a:endParaRPr>
                    </a:p>
                  </a:txBody>
                  <a:tcPr marL="68580" marR="68580" marT="0" marB="0"/>
                </a:tc>
              </a:tr>
              <a:tr h="0">
                <a:tc>
                  <a:txBody>
                    <a:bodyPr/>
                    <a:lstStyle/>
                    <a:p>
                      <a:pPr marL="342900" lvl="0" indent="-342900" algn="just" rtl="1">
                        <a:lnSpc>
                          <a:spcPct val="115000"/>
                        </a:lnSpc>
                        <a:spcAft>
                          <a:spcPts val="0"/>
                        </a:spcAft>
                        <a:buFont typeface="+mj-lt"/>
                        <a:buAutoNum type="arabicPeriod"/>
                      </a:pPr>
                      <a:r>
                        <a:rPr lang="ar-EG" sz="1600" dirty="0">
                          <a:effectLst/>
                        </a:rPr>
                        <a:t>أنه يتعامل مع السلوك الظاهري الملاحظ بالتالي يمكن قياسه و اختباره </a:t>
                      </a:r>
                      <a:endParaRPr lang="en-US" sz="1200" dirty="0">
                        <a:effectLst/>
                      </a:endParaRPr>
                    </a:p>
                    <a:p>
                      <a:pPr marL="342900" lvl="0" indent="-342900" algn="just" rtl="1">
                        <a:lnSpc>
                          <a:spcPct val="115000"/>
                        </a:lnSpc>
                        <a:spcAft>
                          <a:spcPts val="0"/>
                        </a:spcAft>
                        <a:buFont typeface="+mj-lt"/>
                        <a:buAutoNum type="arabicPeriod"/>
                      </a:pPr>
                      <a:r>
                        <a:rPr lang="ar-EG" sz="1600" dirty="0">
                          <a:effectLst/>
                        </a:rPr>
                        <a:t>يوفر مجموعة من الأدوات التي يمكن من خلال استخدامها تعلم سلوكيات و مهارات جديدة و مفيدة </a:t>
                      </a:r>
                      <a:endParaRPr lang="en-US" sz="1200" dirty="0">
                        <a:effectLst/>
                      </a:endParaRPr>
                    </a:p>
                    <a:p>
                      <a:pPr marL="342900" lvl="0" indent="-342900" algn="just" rtl="1">
                        <a:lnSpc>
                          <a:spcPct val="115000"/>
                        </a:lnSpc>
                        <a:spcAft>
                          <a:spcPts val="0"/>
                        </a:spcAft>
                        <a:buFont typeface="+mj-lt"/>
                        <a:buAutoNum type="arabicPeriod"/>
                      </a:pPr>
                      <a:r>
                        <a:rPr lang="ar-EG" sz="1600" dirty="0">
                          <a:effectLst/>
                        </a:rPr>
                        <a:t>يوفر تست </a:t>
                      </a:r>
                      <a:r>
                        <a:rPr lang="ar-EG" sz="1800" dirty="0">
                          <a:effectLst/>
                        </a:rPr>
                        <a:t>للمديرين</a:t>
                      </a:r>
                      <a:r>
                        <a:rPr lang="ar-EG" sz="1600" dirty="0">
                          <a:effectLst/>
                        </a:rPr>
                        <a:t> مجموعة من الأدوات الإدارية التي يستطيعون من خلالها التحكم و التأثير بفعالية في سلوك موظفيهم </a:t>
                      </a:r>
                      <a:endParaRPr lang="en-US" sz="1200" dirty="0">
                        <a:effectLst/>
                      </a:endParaRPr>
                    </a:p>
                    <a:p>
                      <a:pPr marL="342900" lvl="0" indent="-342900" algn="just" rtl="1">
                        <a:lnSpc>
                          <a:spcPct val="115000"/>
                        </a:lnSpc>
                        <a:spcAft>
                          <a:spcPts val="0"/>
                        </a:spcAft>
                        <a:buFont typeface="+mj-lt"/>
                        <a:buAutoNum type="arabicPeriod"/>
                      </a:pPr>
                      <a:r>
                        <a:rPr lang="ar-EG" sz="1600" dirty="0">
                          <a:effectLst/>
                        </a:rPr>
                        <a:t>أن مبادئ تست بسيطة و يسهل فهمها و بالتالي استخدامها بفعالية من قبل المديرين </a:t>
                      </a:r>
                      <a:endParaRPr lang="en-US" sz="1200" dirty="0">
                        <a:effectLst/>
                        <a:latin typeface="Calibri"/>
                        <a:ea typeface="Calibri"/>
                        <a:cs typeface="Arial"/>
                      </a:endParaRPr>
                    </a:p>
                  </a:txBody>
                  <a:tcPr marL="68580" marR="68580" marT="0" marB="0"/>
                </a:tc>
                <a:tc>
                  <a:txBody>
                    <a:bodyPr/>
                    <a:lstStyle/>
                    <a:p>
                      <a:pPr marL="342900" lvl="0" indent="-342900" algn="just" rtl="1">
                        <a:lnSpc>
                          <a:spcPct val="115000"/>
                        </a:lnSpc>
                        <a:spcAft>
                          <a:spcPts val="0"/>
                        </a:spcAft>
                        <a:buFont typeface="+mj-lt"/>
                        <a:buAutoNum type="arabicPeriod"/>
                      </a:pPr>
                      <a:r>
                        <a:rPr lang="ar-EG" sz="1600" dirty="0">
                          <a:effectLst/>
                        </a:rPr>
                        <a:t>يعد استخدام تست مسألة غير انسانية ولا اخلاقية لأنه يحاول أن يتحكم بالإنسان</a:t>
                      </a:r>
                      <a:endParaRPr lang="en-US" sz="1200" dirty="0">
                        <a:effectLst/>
                      </a:endParaRPr>
                    </a:p>
                    <a:p>
                      <a:pPr marL="342900" lvl="0" indent="-342900" algn="just" rtl="1">
                        <a:lnSpc>
                          <a:spcPct val="115000"/>
                        </a:lnSpc>
                        <a:spcAft>
                          <a:spcPts val="0"/>
                        </a:spcAft>
                        <a:buFont typeface="+mj-lt"/>
                        <a:buAutoNum type="arabicPeriod"/>
                      </a:pPr>
                      <a:r>
                        <a:rPr lang="ar-EG" sz="1600" dirty="0">
                          <a:effectLst/>
                        </a:rPr>
                        <a:t>بما أنه يركز على السلوك الظاهري فقط فإن تست يتجاهل أهمية الدوافع و المسببات الداخلية للسلوك </a:t>
                      </a:r>
                      <a:endParaRPr lang="en-US" sz="1200" dirty="0">
                        <a:effectLst/>
                      </a:endParaRPr>
                    </a:p>
                    <a:p>
                      <a:pPr marL="342900" lvl="0" indent="-342900" algn="just" rtl="1">
                        <a:lnSpc>
                          <a:spcPct val="115000"/>
                        </a:lnSpc>
                        <a:spcAft>
                          <a:spcPts val="0"/>
                        </a:spcAft>
                        <a:buFont typeface="+mj-lt"/>
                        <a:buAutoNum type="arabicPeriod"/>
                      </a:pPr>
                      <a:r>
                        <a:rPr lang="ar-EG" sz="1600" dirty="0">
                          <a:effectLst/>
                        </a:rPr>
                        <a:t>يتحدد استخدام تست في موقف العمل التي يمكن فيها تحديد سلوك العمل المستهدف بدقة لكن هناك مواقف كثيرة لا يمكن فيها تحديد السلوك المستهدف بدقة </a:t>
                      </a:r>
                      <a:endParaRPr lang="en-US" sz="1200" dirty="0">
                        <a:effectLst/>
                        <a:latin typeface="Calibri"/>
                        <a:ea typeface="Calibri"/>
                        <a:cs typeface="Arial"/>
                      </a:endParaRPr>
                    </a:p>
                  </a:txBody>
                  <a:tcPr marL="68580" marR="68580" marT="0" marB="0"/>
                </a:tc>
              </a:tr>
            </a:tbl>
          </a:graphicData>
        </a:graphic>
      </p:graphicFrame>
      <p:sp>
        <p:nvSpPr>
          <p:cNvPr id="7" name="Rectangle 1"/>
          <p:cNvSpPr>
            <a:spLocks noChangeArrowheads="1"/>
          </p:cNvSpPr>
          <p:nvPr/>
        </p:nvSpPr>
        <p:spPr bwMode="auto">
          <a:xfrm>
            <a:off x="3376889" y="2272254"/>
            <a:ext cx="5911298"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1400" b="1"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ايجابيات وسلبيات تعديل السلوك التنظيمي</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a:r>
            <a:br>
              <a:rPr kumimoji="0" lang="en-US" sz="1400"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96203681"/>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28800"/>
            <a:ext cx="8077200" cy="3240360"/>
          </a:xfrm>
        </p:spPr>
        <p:txBody>
          <a:bodyPr/>
          <a:lstStyle/>
          <a:p>
            <a:pPr algn="ctr"/>
            <a:r>
              <a:rPr lang="ar-EG" b="1" dirty="0" smtClean="0">
                <a:solidFill>
                  <a:srgbClr val="FF0000"/>
                </a:solidFill>
              </a:rPr>
              <a:t>ومن الله التوفيق</a:t>
            </a:r>
            <a:endParaRPr lang="en-US" b="1" dirty="0">
              <a:solidFill>
                <a:srgbClr val="FF0000"/>
              </a:solidFill>
            </a:endParaRPr>
          </a:p>
        </p:txBody>
      </p:sp>
    </p:spTree>
    <p:extLst>
      <p:ext uri="{BB962C8B-B14F-4D97-AF65-F5344CB8AC3E}">
        <p14:creationId xmlns:p14="http://schemas.microsoft.com/office/powerpoint/2010/main" val="173767599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7704" y="448861"/>
            <a:ext cx="6840760" cy="1927830"/>
          </a:xfrm>
          <a:prstGeom prst="rect">
            <a:avLst/>
          </a:prstGeom>
          <a:noFill/>
        </p:spPr>
        <p:txBody>
          <a:bodyPr wrap="square" rtlCol="0">
            <a:normAutofit/>
          </a:bodyPr>
          <a:lstStyle/>
          <a:p>
            <a:pPr algn="r"/>
            <a:r>
              <a:rPr lang="ar-EG" sz="7200" dirty="0" smtClean="0"/>
              <a:t>أهمية السلوك التنظيمي</a:t>
            </a:r>
            <a:endParaRPr lang="en-U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2" name="Rectangle 1"/>
          <p:cNvSpPr/>
          <p:nvPr/>
        </p:nvSpPr>
        <p:spPr>
          <a:xfrm>
            <a:off x="1907704" y="2376691"/>
            <a:ext cx="7019132" cy="3970318"/>
          </a:xfrm>
          <a:prstGeom prst="rect">
            <a:avLst/>
          </a:prstGeom>
        </p:spPr>
        <p:txBody>
          <a:bodyPr wrap="square">
            <a:spAutoFit/>
          </a:bodyPr>
          <a:lstStyle/>
          <a:p>
            <a:pPr marL="742950" lvl="0" indent="-742950" algn="just" rtl="1">
              <a:buFont typeface="+mj-lt"/>
              <a:buAutoNum type="arabicPeriod"/>
            </a:pPr>
            <a:r>
              <a:rPr lang="ar-EG" sz="2800" dirty="0"/>
              <a:t>أهمية الموارد البشرية للمنظمة تستلزم ضرورة الاهتمام بدراسة وفهم سلوك الافراد بما لها من تأثير على فعالية المنظمة .</a:t>
            </a:r>
            <a:endParaRPr lang="en-US" sz="2800" dirty="0"/>
          </a:p>
          <a:p>
            <a:pPr marL="742950" lvl="0" indent="-742950" algn="just" rtl="1">
              <a:buFont typeface="+mj-lt"/>
              <a:buAutoNum type="arabicPeriod"/>
            </a:pPr>
            <a:r>
              <a:rPr lang="ar-EG" sz="2800" dirty="0"/>
              <a:t>تغيير النظرة إلى الموارد البشرية ، جذب الانتباه إلى ضرورة الاهتمام بتنمية و تطوير هذا المورد .</a:t>
            </a:r>
            <a:endParaRPr lang="en-US" sz="2800" dirty="0"/>
          </a:p>
          <a:p>
            <a:pPr marL="742950" lvl="0" indent="-742950" algn="just" rtl="1">
              <a:buFont typeface="+mj-lt"/>
              <a:buAutoNum type="arabicPeriod"/>
            </a:pPr>
            <a:r>
              <a:rPr lang="ar-EG" sz="2800" dirty="0"/>
              <a:t>تعقد الطبيعة البشرية ووجود الاختلافات الفردية التي تميز هذاالسلوك مما تطلب من المنظمة فهم و تحليل هذه الاختلافات للوصول إلى طرق تعامل متمايزة تتناسب مع هذه الاختلافات .</a:t>
            </a:r>
            <a:endParaRPr lang="en-US" sz="2800" dirty="0"/>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5736" y="476672"/>
            <a:ext cx="6770712" cy="1125036"/>
          </a:xfrm>
          <a:prstGeom prst="rect">
            <a:avLst/>
          </a:prstGeom>
          <a:noFill/>
        </p:spPr>
        <p:txBody>
          <a:bodyPr wrap="square" rtlCol="0">
            <a:normAutofit fontScale="92500"/>
          </a:bodyPr>
          <a:lstStyle/>
          <a:p>
            <a:pPr algn="just" rtl="1"/>
            <a:r>
              <a:rPr lang="ar-EG" sz="7200" dirty="0" smtClean="0"/>
              <a:t>أهداف السلوك التنظيمي</a:t>
            </a:r>
            <a:endParaRPr lang="en-U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2" name="Rectangle 1"/>
          <p:cNvSpPr/>
          <p:nvPr/>
        </p:nvSpPr>
        <p:spPr>
          <a:xfrm>
            <a:off x="2195736" y="1658940"/>
            <a:ext cx="6698704" cy="3785652"/>
          </a:xfrm>
          <a:prstGeom prst="rect">
            <a:avLst/>
          </a:prstGeom>
        </p:spPr>
        <p:txBody>
          <a:bodyPr wrap="square">
            <a:spAutoFit/>
          </a:bodyPr>
          <a:lstStyle/>
          <a:p>
            <a:pPr marL="457200" lvl="0" indent="-457200" algn="just" rtl="1">
              <a:buFont typeface="+mj-lt"/>
              <a:buAutoNum type="arabicPeriod"/>
            </a:pPr>
            <a:r>
              <a:rPr lang="ar-EG" sz="2400" b="1" dirty="0"/>
              <a:t>تفسير السلوك التنظيمي</a:t>
            </a:r>
            <a:r>
              <a:rPr lang="ar-EG" sz="2400" dirty="0"/>
              <a:t> : عندما نسعى للإجابة على السؤال ( لماذا ) تصرف فرد ما أو جماعة من الأفراد بطريقة معينة .</a:t>
            </a:r>
            <a:endParaRPr lang="en-US" sz="2400" dirty="0"/>
          </a:p>
          <a:p>
            <a:pPr marL="457200" lvl="0" indent="-457200" algn="just" rtl="1">
              <a:buFont typeface="+mj-lt"/>
              <a:buAutoNum type="arabicPeriod"/>
            </a:pPr>
            <a:r>
              <a:rPr lang="ar-EG" sz="2400" b="1" dirty="0"/>
              <a:t>التنبؤ بالسلوك</a:t>
            </a:r>
            <a:r>
              <a:rPr lang="ar-EG" sz="2400" dirty="0"/>
              <a:t> : يهف التنبؤ إلى التركيز على الاحداث في المستقبل فهو يسع لتحديد النواتج المترتبة على تصرف معين ، و اعتمادا على المعلومات و المعرفة المتوافرة من السلوك التنظيمي . </a:t>
            </a:r>
            <a:endParaRPr lang="en-US" sz="2400" dirty="0"/>
          </a:p>
          <a:p>
            <a:pPr marL="457200" lvl="0" indent="-457200" algn="just" rtl="1">
              <a:buFont typeface="+mj-lt"/>
              <a:buAutoNum type="arabicPeriod"/>
            </a:pPr>
            <a:r>
              <a:rPr lang="ar-EG" sz="2400" b="1" dirty="0"/>
              <a:t>السيطرة و التحكم في السلوك</a:t>
            </a:r>
            <a:r>
              <a:rPr lang="ar-EG" sz="2400" dirty="0"/>
              <a:t> : يعد هدف السيطرة و التحكم في السلوك التنظيمي من أهم و أصعب الاهداف ، فعندما يفكر المدير كيف يمكنه أن يجعل فرد من الافراد يبذل جهدا أكبر في العمل . </a:t>
            </a:r>
            <a:endParaRPr lang="en-US" sz="2400" dirty="0"/>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764704"/>
            <a:ext cx="8208912" cy="3539430"/>
          </a:xfrm>
          <a:prstGeom prst="rect">
            <a:avLst/>
          </a:prstGeom>
        </p:spPr>
        <p:txBody>
          <a:bodyPr wrap="square">
            <a:spAutoFit/>
          </a:bodyPr>
          <a:lstStyle/>
          <a:p>
            <a:pPr algn="ctr"/>
            <a:r>
              <a:rPr lang="ar-EG" sz="3200" b="1" dirty="0">
                <a:solidFill>
                  <a:srgbClr val="FF0000"/>
                </a:solidFill>
              </a:rPr>
              <a:t>المحاضرات المقررة للمرحلة الثالثة/قسم الادارة العامة-المحاضرة </a:t>
            </a:r>
            <a:r>
              <a:rPr lang="ar-EG" sz="3200" b="1" dirty="0" smtClean="0">
                <a:solidFill>
                  <a:srgbClr val="FF0000"/>
                </a:solidFill>
              </a:rPr>
              <a:t>الثانية</a:t>
            </a:r>
            <a:endParaRPr lang="ar-EG" sz="3200" b="1" dirty="0">
              <a:solidFill>
                <a:srgbClr val="FF0000"/>
              </a:solidFill>
            </a:endParaRPr>
          </a:p>
          <a:p>
            <a:pPr algn="ctr"/>
            <a:r>
              <a:rPr lang="ar-EG" sz="3200" b="1" dirty="0">
                <a:solidFill>
                  <a:srgbClr val="FF0000"/>
                </a:solidFill>
              </a:rPr>
              <a:t> </a:t>
            </a:r>
          </a:p>
          <a:p>
            <a:pPr algn="ctr"/>
            <a:r>
              <a:rPr lang="ar-EG" sz="3200" b="1" dirty="0">
                <a:solidFill>
                  <a:srgbClr val="FF0000"/>
                </a:solidFill>
              </a:rPr>
              <a:t>مدرس المادة </a:t>
            </a:r>
            <a:r>
              <a:rPr lang="ar-EG" sz="3200" b="1" dirty="0" err="1">
                <a:solidFill>
                  <a:srgbClr val="FF0000"/>
                </a:solidFill>
              </a:rPr>
              <a:t>م.م</a:t>
            </a:r>
            <a:r>
              <a:rPr lang="ar-EG" sz="3200" b="1" dirty="0">
                <a:solidFill>
                  <a:srgbClr val="FF0000"/>
                </a:solidFill>
              </a:rPr>
              <a:t>  سجاد خلف حسين علي</a:t>
            </a:r>
          </a:p>
          <a:p>
            <a:pPr algn="ctr"/>
            <a:r>
              <a:rPr lang="ar-EG" sz="3200" b="1" dirty="0">
                <a:solidFill>
                  <a:srgbClr val="FF0000"/>
                </a:solidFill>
              </a:rPr>
              <a:t>العام الدراسي /2019</a:t>
            </a:r>
          </a:p>
          <a:p>
            <a:pPr algn="ctr"/>
            <a:r>
              <a:rPr lang="en-US" sz="3200" b="1" dirty="0">
                <a:solidFill>
                  <a:srgbClr val="FF0000"/>
                </a:solidFill>
              </a:rPr>
              <a:t>Msc.sajjad@yahoo.com</a:t>
            </a:r>
          </a:p>
          <a:p>
            <a:pPr algn="ctr"/>
            <a:r>
              <a:rPr lang="en-US" sz="3200" b="1" dirty="0">
                <a:solidFill>
                  <a:srgbClr val="FF0000"/>
                </a:solidFill>
              </a:rPr>
              <a:t>009647728865270</a:t>
            </a:r>
          </a:p>
        </p:txBody>
      </p:sp>
    </p:spTree>
    <p:extLst>
      <p:ext uri="{BB962C8B-B14F-4D97-AF65-F5344CB8AC3E}">
        <p14:creationId xmlns:p14="http://schemas.microsoft.com/office/powerpoint/2010/main" val="1287280460"/>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3943" y="2852937"/>
            <a:ext cx="7353717" cy="1386880"/>
          </a:xfrm>
          <a:prstGeom prst="rect">
            <a:avLst/>
          </a:prstGeom>
          <a:noFill/>
        </p:spPr>
        <p:txBody>
          <a:bodyPr wrap="square" rtlCol="0">
            <a:normAutofit/>
          </a:bodyPr>
          <a:lstStyle/>
          <a:p>
            <a:pPr algn="ctr" rtl="1"/>
            <a:r>
              <a:rPr lang="en-US" sz="4800" b="1" dirty="0"/>
              <a:t> </a:t>
            </a:r>
            <a:r>
              <a:rPr lang="ar-EG" sz="4800" b="1" dirty="0"/>
              <a:t>الثاني/الشخصية </a:t>
            </a:r>
            <a:r>
              <a:rPr lang="en-US" sz="4800" b="1" dirty="0"/>
              <a:t>Personality</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467956" y="-3430541"/>
            <a:ext cx="2895600" cy="68610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6136" y="404664"/>
            <a:ext cx="3184964" cy="646331"/>
          </a:xfrm>
          <a:prstGeom prst="rect">
            <a:avLst/>
          </a:prstGeom>
        </p:spPr>
        <p:txBody>
          <a:bodyPr wrap="square">
            <a:spAutoFit/>
          </a:bodyPr>
          <a:lstStyle/>
          <a:p>
            <a:pPr rtl="1"/>
            <a:r>
              <a:rPr lang="ar-EG" sz="3600" b="1" dirty="0" smtClean="0"/>
              <a:t>ما هي الشخصية : </a:t>
            </a:r>
            <a:endParaRPr lang="en-US" sz="3600" b="1" dirty="0"/>
          </a:p>
        </p:txBody>
      </p:sp>
      <p:sp>
        <p:nvSpPr>
          <p:cNvPr id="4" name="Rectangle 3"/>
          <p:cNvSpPr/>
          <p:nvPr/>
        </p:nvSpPr>
        <p:spPr>
          <a:xfrm>
            <a:off x="611559" y="1700808"/>
            <a:ext cx="8224191" cy="3539430"/>
          </a:xfrm>
          <a:prstGeom prst="rect">
            <a:avLst/>
          </a:prstGeom>
        </p:spPr>
        <p:txBody>
          <a:bodyPr wrap="square">
            <a:spAutoFit/>
          </a:bodyPr>
          <a:lstStyle/>
          <a:p>
            <a:pPr algn="just" rtl="1"/>
            <a:r>
              <a:rPr lang="ar-EG" sz="2800" dirty="0"/>
              <a:t>لا يوجد تعريف واحد للشخصية مقبول من قبل جميع العلماء و الباحثين النفسيين في الواقع فإن هناك عددا من التعاريف يعادل أو ربما يزيد – نظريات الشخصية إلا أننا هنا لسنا بصدد استعراض تلك النظريات و التعاريف الخاصة بها للطابع التخصصي للموضوع الذي لا يتفق مع أهداف الكتاب فسنتكتفي بعرض تعريفين فقط للشخصية وشرح خصائص هذين التعريفين .</a:t>
            </a:r>
            <a:endParaRPr lang="en-US" sz="2800" dirty="0"/>
          </a:p>
          <a:p>
            <a:pPr algn="just" rtl="1"/>
            <a:r>
              <a:rPr lang="ar-EG" sz="2800" dirty="0"/>
              <a:t>تعرف الشخصية بأنها " مجموعة مستقرة من الصفات و الميول التي تحدد أوجه الشبه و الاختلاف في السلوك النفسي .</a:t>
            </a:r>
            <a:endParaRPr lang="en-US" sz="2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custDataLst>
              <p:tags r:id="rId2"/>
            </p:custDataLst>
          </p:nvPr>
        </p:nvSpPr>
        <p:spPr>
          <a:xfrm>
            <a:off x="838200" y="2951061"/>
            <a:ext cx="8017768" cy="2952328"/>
          </a:xfrm>
        </p:spPr>
        <p:txBody>
          <a:bodyPr>
            <a:noAutofit/>
          </a:bodyPr>
          <a:lstStyle/>
          <a:p>
            <a:pPr algn="just" rtl="1"/>
            <a:r>
              <a:rPr lang="ar-EG" sz="1800" b="1" dirty="0"/>
              <a:t>1- العوامل الوراثية </a:t>
            </a:r>
            <a:r>
              <a:rPr lang="en-US" sz="1800" b="1" dirty="0"/>
              <a:t>Heredity factors </a:t>
            </a:r>
          </a:p>
          <a:p>
            <a:pPr algn="just" rtl="1"/>
            <a:r>
              <a:rPr lang="ar-EG" sz="1800" dirty="0"/>
              <a:t>منذ أمد بعيد لاحظ الناس ان الأبناء يشبهوا آبائهم لا في مظهرهم فقط بل في سلوكهم ايضا ، لذلك قال الرسول الأعظم محمد (صلى الله عليه وسلم) "تخيروا لنطفكم بإن العرق دساس" كما قالت العرب " الولد على سر أبيه " ومن شابه أباه فما ظلم " وغير ذلك مما تحفل به ذاكرة الشعوب وثقافتها وموروثها من أمثال و أقوال تؤكد تشخيص تلك الشعوب و الامم لأهمية الوراثة في شخصية الفرد .</a:t>
            </a:r>
            <a:endParaRPr lang="en-US" sz="1800" dirty="0"/>
          </a:p>
          <a:p>
            <a:pPr algn="just" rtl="1"/>
            <a:r>
              <a:rPr lang="ar-EG" sz="1800" b="1" dirty="0"/>
              <a:t>2- العوامل البيئية </a:t>
            </a:r>
            <a:r>
              <a:rPr lang="en-US" sz="1800" b="1" dirty="0"/>
              <a:t>Environment factors  </a:t>
            </a:r>
          </a:p>
          <a:p>
            <a:pPr algn="just" rtl="1"/>
            <a:r>
              <a:rPr lang="ar-EG" sz="1800" dirty="0"/>
              <a:t>هناك عدد من محددات الشخصية و عواملها التي درست من قبل الباحثين يمكن أن تندرج تحت هذا النوع من العوامل فقد حددت إحدى الدراسات مثلا تلك العوامل من خلال دراستها لتطور شخصية الفرد خلال مراحل عمرية مختلفة وهي :</a:t>
            </a:r>
            <a:endParaRPr lang="en-US" sz="1800" dirty="0"/>
          </a:p>
          <a:p>
            <a:pPr algn="just" rtl="1"/>
            <a:r>
              <a:rPr lang="ar-EG" sz="1800" b="1" dirty="0"/>
              <a:t>أ- العائلة </a:t>
            </a:r>
            <a:r>
              <a:rPr lang="en-US" sz="1800" b="1" dirty="0"/>
              <a:t>The family  </a:t>
            </a:r>
          </a:p>
          <a:p>
            <a:pPr algn="just" rtl="1"/>
            <a:r>
              <a:rPr lang="ar-EG" sz="1800" b="1" dirty="0"/>
              <a:t>ب- البيئة المادية و الهيكل الاجتماعي </a:t>
            </a:r>
            <a:r>
              <a:rPr lang="en-US" sz="1800" b="1" dirty="0"/>
              <a:t>Ecological and Social – structure factors </a:t>
            </a:r>
          </a:p>
        </p:txBody>
      </p:sp>
      <p:sp>
        <p:nvSpPr>
          <p:cNvPr id="6" name="Rectangle 5"/>
          <p:cNvSpPr/>
          <p:nvPr/>
        </p:nvSpPr>
        <p:spPr>
          <a:xfrm>
            <a:off x="755576" y="260648"/>
            <a:ext cx="8100392" cy="2677656"/>
          </a:xfrm>
          <a:prstGeom prst="rect">
            <a:avLst/>
          </a:prstGeom>
        </p:spPr>
        <p:txBody>
          <a:bodyPr wrap="square">
            <a:spAutoFit/>
          </a:bodyPr>
          <a:lstStyle/>
          <a:p>
            <a:pPr algn="r" rtl="1"/>
            <a:r>
              <a:rPr lang="ar-EG" sz="2800" b="1" dirty="0" smtClean="0"/>
              <a:t>كيف تتكون الشخصية</a:t>
            </a:r>
            <a:endParaRPr lang="en-US" sz="2800" dirty="0" smtClean="0"/>
          </a:p>
          <a:p>
            <a:pPr algn="just" rtl="1"/>
            <a:r>
              <a:rPr lang="ar-EG" sz="2800" dirty="0"/>
              <a:t>لفهم شخصية أي فرد لابد أن نعرف العوامل التي اسمهت في تكوين تلك الشخصية ، أكد الباحثون المختلفون على جملة من المحددات لشخصية الفرد تبعا لاتجاهات أولئك الباحثون  والفلسفة التي ينطلقون منها لكن يمكن القول إجمالا أن تلك العوامل والمحددات تندرج تحت مجموعتين واسعتين من العوامل هما الوراثة و البيئة . </a:t>
            </a:r>
            <a:endParaRPr lang="en-US" sz="2800" dirty="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1.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2.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3.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14.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15.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16.xml><?xml version="1.0" encoding="utf-8"?>
<p:tagLst xmlns:a="http://schemas.openxmlformats.org/drawingml/2006/main" xmlns:r="http://schemas.openxmlformats.org/officeDocument/2006/relationships" xmlns:p="http://schemas.openxmlformats.org/presentationml/2006/main">
  <p:tag name="DVSHAPEID" val="Nt3NLyN5bG9MX84Ywq40Qo"/>
</p:tagLst>
</file>

<file path=ppt/tags/tag17.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18.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3.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5.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26.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heme/theme1.xml><?xml version="1.0" encoding="utf-8"?>
<a:theme xmlns:a="http://schemas.openxmlformats.org/drawingml/2006/main" name="Training">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0</TotalTime>
  <Words>3612</Words>
  <Application>Microsoft Office PowerPoint</Application>
  <PresentationFormat>عرض على الشاشة (3:4)‏</PresentationFormat>
  <Paragraphs>246</Paragraphs>
  <Slides>38</Slides>
  <Notes>20</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Training</vt:lpstr>
      <vt:lpstr>عرض تقديمي في PowerPoint</vt:lpstr>
      <vt:lpstr>أولا : السلوك التنظيمي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شكل يوضح العلاقة بين الشخصية والسلوك</vt:lpstr>
      <vt:lpstr>السلوك التنظيمي</vt:lpstr>
      <vt:lpstr>الثالث/الاتجاهات و القيم Attitudes &amp; Values</vt:lpstr>
      <vt:lpstr>مكونات الاتجاهات</vt:lpstr>
      <vt:lpstr>عرض تقديمي في PowerPoint</vt:lpstr>
      <vt:lpstr>تشكيل الاتجاهات Attitude Formation  </vt:lpstr>
      <vt:lpstr>القيم : ما هيتهما و كيفية تشكيلها </vt:lpstr>
      <vt:lpstr>انواع القيم Types of Values  :  اقترح الباحثون عددا من التصنيفات لتقسيم القيم الانسانية بخاصة ما يتعلق منها بقيم العمل ، سيجري هنا استعراض موجز لتصنيف واحد فقط لكل من القيم الانسانية عموما و قيم العمل  في بداية الثلاثينات قام البرت Allport  وزملاءه بتصنيف القيم الانسانية الى ست مجموعات رئيسة هي :   1-قيم نظرية : تهتم باكتشاف الحقيقة من خلال التفكير المنطقي و المنهجي .  2-قيم اقتصادية : تهتم بمدى فائدة و إمكانية الأشياء على التطبيع بما في ذلك تراكم الثروة .  3-قيم جمالية : تهتم بالجمال و الشكل المتناسق الفني .  4-قيم اجتماعية : تهم بالجماعات و الافراد و بالحب كعلاقة انسانية  5-قيم سياسية : تتعلق بالحصول على القوة و التأثير بالآخرين .  6-قيم دينية : ترتبط بالوجود و بفهم الكون ككل . </vt:lpstr>
      <vt:lpstr>عرض تقديمي في PowerPoint</vt:lpstr>
      <vt:lpstr>السلوك التنظيمي</vt:lpstr>
      <vt:lpstr>الرابع/الادراك Perception</vt:lpstr>
      <vt:lpstr> صيغ الإدراك : </vt:lpstr>
      <vt:lpstr>العوامل المؤثرة في تنظيم المدركات : </vt:lpstr>
      <vt:lpstr>تشوش الادراك Preceptual Distortions </vt:lpstr>
      <vt:lpstr>عرض تقديمي في PowerPoint</vt:lpstr>
      <vt:lpstr>عرض تقديمي في PowerPoint</vt:lpstr>
      <vt:lpstr>عرض تقديمي في PowerPoint</vt:lpstr>
      <vt:lpstr>السلوك التنظيمي المحاضرات المقررة للمرحلة الثالثة/قسم الادارة العامة-المحاضرة الخامسة   مدرس المادة م.م  سجاد خلف حسين علي العام الدراسي /2019 Msc.sajjad@yahoo.com 009647728865270</vt:lpstr>
      <vt:lpstr>مفهوم التعلم : كثيرا ما يحدث خلط بين مفهومي التعلم و التعليم ، لكن الواقع هناك فارق جوهري بين المفهومين فالتعليم هو مجهود شخصي أو مؤسسي مقصود و منظم لمساعدة شخص أو أشخاص راغبين في التعلم ،أما التعلم فهو مجهود شخصي أو مجهود ذاتي ( مقصود أو غير مقصود) يصدر عن المتعلم ، فالتعلم إذا لا يشترط المنهجية أو الانتظام أو القصدية لأننا كما سبق وذكر قد نتعلم من تجاربنا أو تجارب الآخرين التي تمر بنا دون قصد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ومن الله التوفيق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2019-04-06T14:07:36Z</dcterms:created>
  <dcterms:modified xsi:type="dcterms:W3CDTF">2019-12-15T19:37:41Z</dcterms:modified>
</cp:coreProperties>
</file>